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charts/chart30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93" r:id="rId24"/>
    <p:sldId id="294" r:id="rId25"/>
    <p:sldId id="295" r:id="rId26"/>
    <p:sldId id="296" r:id="rId27"/>
    <p:sldId id="297" r:id="rId28"/>
    <p:sldId id="307" r:id="rId29"/>
    <p:sldId id="298" r:id="rId30"/>
    <p:sldId id="299" r:id="rId31"/>
    <p:sldId id="300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5" autoAdjust="0"/>
    <p:restoredTop sz="86444" autoAdjust="0"/>
  </p:normalViewPr>
  <p:slideViewPr>
    <p:cSldViewPr>
      <p:cViewPr>
        <p:scale>
          <a:sx n="70" d="100"/>
          <a:sy n="70" d="100"/>
        </p:scale>
        <p:origin x="-1632" y="-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744" y="2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l">
              <a:defRPr/>
            </a:pPr>
            <a:r>
              <a:rPr lang="pl-PL" sz="2400" dirty="0" smtClean="0"/>
              <a:t>Czy byli Państwo świadkiem przemocy w szkole?</a:t>
            </a:r>
            <a:endParaRPr lang="pl-PL" dirty="0"/>
          </a:p>
        </c:rich>
      </c:tx>
      <c:layout>
        <c:manualLayout>
          <c:xMode val="edge"/>
          <c:yMode val="edge"/>
          <c:x val="0.15578723576168346"/>
          <c:y val="3.075650324567111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1. Czy byli Państwo świadkiem przemocy w szkole?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950688976377958"/>
          <c:y val="0.46997608136356361"/>
          <c:w val="0.1895164041994753"/>
          <c:h val="0.26649012435010977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l">
              <a:defRPr/>
            </a:pPr>
            <a:r>
              <a:rPr lang="pl-PL" sz="2160" b="1" i="0" u="none" strike="noStrike" baseline="0" dirty="0" smtClean="0"/>
              <a:t>Czy czują się Państwo bezpiecznie w szkole?</a:t>
            </a:r>
            <a:endParaRPr lang="pl-PL" sz="2800" dirty="0"/>
          </a:p>
        </c:rich>
      </c:tx>
      <c:layout>
        <c:manualLayout>
          <c:xMode val="edge"/>
          <c:yMode val="edge"/>
          <c:x val="0.15240419947506581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702833213463654E-2"/>
          <c:y val="0.16193530831517924"/>
          <c:w val="0.6052210085818952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4711827828097179"/>
          <c:y val="0.31753778565666685"/>
          <c:w val="0.21828410391048195"/>
          <c:h val="0.56488268614276338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/>
              <a:t>Czy uważa Pan/i, że dziecko w drodze do szkoły jest bezpieczne?</a:t>
            </a:r>
          </a:p>
        </c:rich>
      </c:tx>
      <c:layout>
        <c:manualLayout>
          <c:xMode val="edge"/>
          <c:yMode val="edge"/>
          <c:x val="0.19975000000000001"/>
          <c:y val="1.465285426832646E-2"/>
        </c:manualLayout>
      </c:layout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19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39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gapWidth val="55"/>
        <c:gapDepth val="55"/>
        <c:shape val="cylinder"/>
        <c:axId val="132889600"/>
        <c:axId val="132899584"/>
        <c:axId val="0"/>
      </c:bar3DChart>
      <c:catAx>
        <c:axId val="132889600"/>
        <c:scaling>
          <c:orientation val="minMax"/>
        </c:scaling>
        <c:axPos val="b"/>
        <c:majorTickMark val="none"/>
        <c:tickLblPos val="nextTo"/>
        <c:crossAx val="132899584"/>
        <c:crosses val="autoZero"/>
        <c:auto val="1"/>
        <c:lblAlgn val="ctr"/>
        <c:lblOffset val="100"/>
      </c:catAx>
      <c:valAx>
        <c:axId val="13289958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2889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800" b="1" i="0" u="none" strike="noStrike" baseline="0" dirty="0" smtClean="0"/>
              <a:t>Jak dziecko dociera do szkoły:</a:t>
            </a:r>
            <a:endParaRPr lang="pl-PL" sz="2800" dirty="0"/>
          </a:p>
        </c:rich>
      </c:tx>
      <c:layout/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autobusem</c:v>
                </c:pt>
                <c:pt idx="1">
                  <c:v>pieszo</c:v>
                </c:pt>
                <c:pt idx="2">
                  <c:v>odwożę je samochodem</c:v>
                </c:pt>
                <c:pt idx="3">
                  <c:v>na rowerze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17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autobusem</c:v>
                </c:pt>
                <c:pt idx="1">
                  <c:v>pieszo</c:v>
                </c:pt>
                <c:pt idx="2">
                  <c:v>odwożę je samochodem</c:v>
                </c:pt>
                <c:pt idx="3">
                  <c:v>na rowerze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41</c:v>
                </c:pt>
                <c:pt idx="1">
                  <c:v>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gapWidth val="55"/>
        <c:gapDepth val="55"/>
        <c:shape val="cylinder"/>
        <c:axId val="132968832"/>
        <c:axId val="132970368"/>
        <c:axId val="0"/>
      </c:bar3DChart>
      <c:catAx>
        <c:axId val="132968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32970368"/>
        <c:crosses val="autoZero"/>
        <c:auto val="1"/>
        <c:lblAlgn val="ctr"/>
        <c:lblOffset val="100"/>
      </c:catAx>
      <c:valAx>
        <c:axId val="13297036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2968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Co Pan/i zdaniem można zrobić by poprawić bezpieczeństwo dziecka w drodze do i ze szkoły?</a:t>
            </a:r>
            <a:endParaRPr lang="pl-PL" sz="2400" b="1" i="0" baseline="0" dirty="0" smtClean="0"/>
          </a:p>
        </c:rich>
      </c:tx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brak odpowiedzi</c:v>
                </c:pt>
                <c:pt idx="1">
                  <c:v>zajęcia poświęcone tematyce bezpieczeństwa</c:v>
                </c:pt>
                <c:pt idx="2">
                  <c:v>chodniki</c:v>
                </c:pt>
                <c:pt idx="3">
                  <c:v>patrole policji i straży miejskiej</c:v>
                </c:pt>
                <c:pt idx="4">
                  <c:v>bezpieczne autobusy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brak odpowiedzi</c:v>
                </c:pt>
                <c:pt idx="1">
                  <c:v>zajęcia poświęcone tematyce bezpieczeństwa</c:v>
                </c:pt>
                <c:pt idx="2">
                  <c:v>chodniki</c:v>
                </c:pt>
                <c:pt idx="3">
                  <c:v>patrole policji i straży miejskiej</c:v>
                </c:pt>
                <c:pt idx="4">
                  <c:v>bezpieczne autobusy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41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gapWidth val="55"/>
        <c:gapDepth val="55"/>
        <c:shape val="cylinder"/>
        <c:axId val="147362176"/>
        <c:axId val="147363712"/>
        <c:axId val="0"/>
      </c:bar3DChart>
      <c:catAx>
        <c:axId val="147362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47363712"/>
        <c:crosses val="autoZero"/>
        <c:auto val="1"/>
        <c:lblAlgn val="ctr"/>
        <c:lblOffset val="100"/>
      </c:catAx>
      <c:valAx>
        <c:axId val="147363712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7362176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Czy uważa Pan/i, że wasze dziecko jest bezpieczne w szkole?</a:t>
            </a:r>
            <a:endParaRPr lang="pl-PL" sz="2000" b="1" i="0" baseline="0" dirty="0" smtClean="0"/>
          </a:p>
        </c:rich>
      </c:tx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 wiem</c:v>
                </c:pt>
                <c:pt idx="2">
                  <c:v>nie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17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 wiem</c:v>
                </c:pt>
                <c:pt idx="2">
                  <c:v>nie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37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</c:ser>
        <c:gapWidth val="55"/>
        <c:gapDepth val="55"/>
        <c:shape val="cylinder"/>
        <c:axId val="147506688"/>
        <c:axId val="147508224"/>
        <c:axId val="0"/>
      </c:bar3DChart>
      <c:catAx>
        <c:axId val="147506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47508224"/>
        <c:crosses val="autoZero"/>
        <c:auto val="1"/>
        <c:lblAlgn val="ctr"/>
        <c:lblOffset val="100"/>
      </c:catAx>
      <c:valAx>
        <c:axId val="14750822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7506688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sz="2400" dirty="0" smtClean="0"/>
              <a:t>Jakiego rodzaju była to przemoc?</a:t>
            </a:r>
            <a:endParaRPr lang="pl-PL" sz="24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Jeśli tak, to czy diagnoza powinna mieć miejsce: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fizyczna</c:v>
                </c:pt>
                <c:pt idx="1">
                  <c:v>psychiczna</c:v>
                </c:pt>
                <c:pt idx="2">
                  <c:v>psychiczna i fizyczna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959791504647745"/>
          <c:y val="0.27369603860440628"/>
          <c:w val="0.35111949062189984"/>
          <c:h val="0.6425115405856675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 smtClean="0"/>
              <a:t>Czy Państwa dziecko boi się chodzić do szkoły?</a:t>
            </a:r>
          </a:p>
        </c:rich>
      </c:tx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nie</c:v>
                </c:pt>
                <c:pt idx="1">
                  <c:v>nie wiem</c:v>
                </c:pt>
                <c:pt idx="2">
                  <c:v>tak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pl-PL" smtClean="0"/>
                      <a:t>41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nie</c:v>
                </c:pt>
                <c:pt idx="1">
                  <c:v>nie wiem</c:v>
                </c:pt>
                <c:pt idx="2">
                  <c:v>tak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63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gapWidth val="55"/>
        <c:gapDepth val="55"/>
        <c:shape val="cylinder"/>
        <c:axId val="146963072"/>
        <c:axId val="146973056"/>
        <c:axId val="0"/>
      </c:bar3DChart>
      <c:catAx>
        <c:axId val="146963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46973056"/>
        <c:crosses val="autoZero"/>
        <c:auto val="1"/>
        <c:lblAlgn val="ctr"/>
        <c:lblOffset val="100"/>
      </c:catAx>
      <c:valAx>
        <c:axId val="14697305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6963072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baseline="0" dirty="0" smtClean="0"/>
              <a:t>Jeśli tak, to dlaczego?</a:t>
            </a:r>
            <a:endParaRPr lang="pl-PL" sz="3200" dirty="0" smtClean="0"/>
          </a:p>
        </c:rich>
      </c:tx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brak odpowiedzi</c:v>
                </c:pt>
                <c:pt idx="1">
                  <c:v>Zachowanie kolegów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brak odpowiedzi</c:v>
                </c:pt>
                <c:pt idx="1">
                  <c:v>Zachowanie kolegów 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49</c:v>
                </c:pt>
                <c:pt idx="1">
                  <c:v>1</c:v>
                </c:pt>
              </c:numCache>
            </c:numRef>
          </c:val>
        </c:ser>
        <c:gapWidth val="55"/>
        <c:gapDepth val="55"/>
        <c:shape val="cylinder"/>
        <c:axId val="147689472"/>
        <c:axId val="147691008"/>
        <c:axId val="0"/>
      </c:bar3DChart>
      <c:catAx>
        <c:axId val="147689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47691008"/>
        <c:crosses val="autoZero"/>
        <c:auto val="1"/>
        <c:lblAlgn val="ctr"/>
        <c:lblOffset val="100"/>
      </c:catAx>
      <c:valAx>
        <c:axId val="14769100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7689472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Czy </a:t>
            </a:r>
            <a:r>
              <a:rPr lang="pl-PL" sz="2400" dirty="0"/>
              <a:t>Państwa zdaniem, potrzebne jest systematyczne, zewnętrzne diagnozowanie osiągnięć uczniów?</a:t>
            </a:r>
          </a:p>
        </c:rich>
      </c:tx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Czy macie Państwo jakieś propozycje dotyczące poprawy bezpieczeństwa waszego dziecka w szkole?</a:t>
            </a:r>
            <a:endParaRPr lang="pl-PL" sz="3600" dirty="0" smtClean="0"/>
          </a:p>
        </c:rich>
      </c:tx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brak odpowiedzi</c:v>
                </c:pt>
                <c:pt idx="1">
                  <c:v>Zatrudnienie w szkole ochrony </c:v>
                </c:pt>
                <c:pt idx="2">
                  <c:v>monitoring, ochrona</c:v>
                </c:pt>
                <c:pt idx="3">
                  <c:v>Spotkania edukacyjne z policją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89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dLbl>
              <c:idx val="1"/>
              <c:layout>
                <c:manualLayout>
                  <c:x val="2.7777777777777853E-2"/>
                  <c:y val="-2.7906976744186091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brak odpowiedzi</c:v>
                </c:pt>
                <c:pt idx="1">
                  <c:v>Zatrudnienie w szkole ochrony </c:v>
                </c:pt>
                <c:pt idx="2">
                  <c:v>monitoring, ochrona</c:v>
                </c:pt>
                <c:pt idx="3">
                  <c:v>Spotkania edukacyjne z policją 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46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gapWidth val="55"/>
        <c:gapDepth val="55"/>
        <c:shape val="cylinder"/>
        <c:axId val="147858560"/>
        <c:axId val="147860096"/>
        <c:axId val="0"/>
      </c:bar3DChart>
      <c:catAx>
        <c:axId val="147858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47860096"/>
        <c:crosses val="autoZero"/>
        <c:auto val="1"/>
        <c:lblAlgn val="ctr"/>
        <c:lblOffset val="100"/>
      </c:catAx>
      <c:valAx>
        <c:axId val="14786009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7858560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 smtClean="0"/>
              <a:t>Czy w szkole czujesz się:</a:t>
            </a:r>
          </a:p>
        </c:rich>
      </c:tx>
    </c:title>
    <c:view3D>
      <c:rotX val="10"/>
      <c:depthPercent val="100"/>
      <c:perspective val="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dLbl>
              <c:idx val="1"/>
              <c:layout>
                <c:manualLayout>
                  <c:x val="-1.8055555555555561E-2"/>
                  <c:y val="9.5827215230943705E-3"/>
                </c:manualLayout>
              </c:layout>
              <c:showVal val="1"/>
            </c:dLbl>
            <c:dLbl>
              <c:idx val="2"/>
              <c:layout>
                <c:manualLayout>
                  <c:x val="-3.888888888888889E-2"/>
                  <c:y val="-7.1870411423207775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bezpiecznie</c:v>
                </c:pt>
                <c:pt idx="1">
                  <c:v>niebezpiecznie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60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dLbl>
              <c:idx val="1"/>
              <c:layout>
                <c:manualLayout>
                  <c:x val="2.2222222222222251E-2"/>
                  <c:y val="-2.8748164569283075E-2"/>
                </c:manualLayout>
              </c:layout>
              <c:showVal val="1"/>
            </c:dLbl>
            <c:dLbl>
              <c:idx val="2"/>
              <c:layout>
                <c:manualLayout>
                  <c:x val="3.0555555555555579E-2"/>
                  <c:y val="-3.8330886092377434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bezpiecznie</c:v>
                </c:pt>
                <c:pt idx="1">
                  <c:v>niebezpiecznie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54</c:v>
                </c:pt>
                <c:pt idx="1">
                  <c:v>7</c:v>
                </c:pt>
              </c:numCache>
            </c:numRef>
          </c:val>
        </c:ser>
        <c:gapWidth val="55"/>
        <c:gapDepth val="55"/>
        <c:shape val="box"/>
        <c:axId val="105305984"/>
        <c:axId val="105307520"/>
        <c:axId val="0"/>
      </c:bar3DChart>
      <c:catAx>
        <c:axId val="105305984"/>
        <c:scaling>
          <c:orientation val="minMax"/>
        </c:scaling>
        <c:axPos val="b"/>
        <c:majorTickMark val="none"/>
        <c:tickLblPos val="nextTo"/>
        <c:crossAx val="105307520"/>
        <c:crosses val="autoZero"/>
        <c:auto val="1"/>
        <c:lblAlgn val="ctr"/>
        <c:lblOffset val="100"/>
      </c:catAx>
      <c:valAx>
        <c:axId val="10530752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05305984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 smtClean="0"/>
              <a:t>Czy w szkole ktoś częstował Cię: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3200" b="1" dirty="0" smtClean="0"/>
              <a:t>Technikum</a:t>
            </a:r>
          </a:p>
        </c:rich>
      </c:tx>
    </c:title>
    <c:view3D>
      <c:rotX val="10"/>
      <c:depthPercent val="100"/>
      <c:perspective val="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dLbl>
              <c:idx val="1"/>
              <c:layout>
                <c:manualLayout>
                  <c:x val="-1.8055555555555561E-2"/>
                  <c:y val="9.5827215230943705E-3"/>
                </c:manualLayout>
              </c:layout>
              <c:showVal val="1"/>
            </c:dLbl>
            <c:dLbl>
              <c:idx val="2"/>
              <c:layout>
                <c:manualLayout>
                  <c:x val="-3.888888888888889E-2"/>
                  <c:y val="-7.1870411423207792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papierosami</c:v>
                </c:pt>
                <c:pt idx="1">
                  <c:v>alkoholem</c:v>
                </c:pt>
                <c:pt idx="2">
                  <c:v>narkotykami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25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dLbl>
              <c:idx val="0"/>
              <c:layout>
                <c:manualLayout>
                  <c:x val="-2.3611111111111142E-2"/>
                  <c:y val="-1.4374082284641538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2.8748164569283075E-2"/>
                </c:manualLayout>
              </c:layout>
              <c:showVal val="1"/>
            </c:dLbl>
            <c:dLbl>
              <c:idx val="2"/>
              <c:layout>
                <c:manualLayout>
                  <c:x val="3.0555555555555582E-2"/>
                  <c:y val="-3.8330886092377434E-2"/>
                </c:manualLayout>
              </c:layout>
              <c:tx>
                <c:rich>
                  <a:bodyPr/>
                  <a:lstStyle/>
                  <a:p>
                    <a:r>
                      <a:rPr lang="pl-PL" sz="2800" dirty="0" smtClean="0"/>
                      <a:t>70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papierosami</c:v>
                </c:pt>
                <c:pt idx="1">
                  <c:v>alkoholem</c:v>
                </c:pt>
                <c:pt idx="2">
                  <c:v>narkotykami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52</c:v>
                </c:pt>
                <c:pt idx="1">
                  <c:v>68</c:v>
                </c:pt>
                <c:pt idx="2">
                  <c:v>70</c:v>
                </c:pt>
              </c:numCache>
            </c:numRef>
          </c:val>
        </c:ser>
        <c:gapWidth val="55"/>
        <c:gapDepth val="55"/>
        <c:shape val="box"/>
        <c:axId val="148072320"/>
        <c:axId val="148073856"/>
        <c:axId val="0"/>
      </c:bar3DChart>
      <c:catAx>
        <c:axId val="1480723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48073856"/>
        <c:crosses val="autoZero"/>
        <c:auto val="1"/>
        <c:lblAlgn val="ctr"/>
        <c:lblOffset val="100"/>
      </c:catAx>
      <c:valAx>
        <c:axId val="14807385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072320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Czy w szkole ktoś częstował Cię: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3200" b="1" i="0" u="none" strike="noStrike" baseline="0" dirty="0" smtClean="0"/>
              <a:t>ZSZ</a:t>
            </a:r>
            <a:endParaRPr lang="pl-PL" sz="3200" dirty="0" smtClean="0"/>
          </a:p>
        </c:rich>
      </c:tx>
    </c:title>
    <c:view3D>
      <c:rotX val="10"/>
      <c:depthPercent val="100"/>
      <c:perspective val="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dLbl>
              <c:idx val="1"/>
              <c:layout>
                <c:manualLayout>
                  <c:x val="-1.8055555555555561E-2"/>
                  <c:y val="9.5827215230943705E-3"/>
                </c:manualLayout>
              </c:layout>
              <c:showVal val="1"/>
            </c:dLbl>
            <c:dLbl>
              <c:idx val="2"/>
              <c:layout>
                <c:manualLayout>
                  <c:x val="-3.888888888888889E-2"/>
                  <c:y val="-7.1870411423207801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papierosami</c:v>
                </c:pt>
                <c:pt idx="1">
                  <c:v>alkoholem</c:v>
                </c:pt>
                <c:pt idx="2">
                  <c:v>narkotykami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28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dLbl>
              <c:idx val="0"/>
              <c:layout>
                <c:manualLayout>
                  <c:x val="-2.3611111111111145E-2"/>
                  <c:y val="-1.4374082284641538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2.8748164569283075E-2"/>
                </c:manualLayout>
              </c:layout>
              <c:showVal val="1"/>
            </c:dLbl>
            <c:dLbl>
              <c:idx val="2"/>
              <c:layout>
                <c:manualLayout>
                  <c:x val="3.0555555555555582E-2"/>
                  <c:y val="-3.8330886092377434E-2"/>
                </c:manualLayout>
              </c:layout>
              <c:tx>
                <c:rich>
                  <a:bodyPr/>
                  <a:lstStyle/>
                  <a:p>
                    <a:r>
                      <a:rPr lang="pl-PL" sz="2800" dirty="0" smtClean="0"/>
                      <a:t>56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papierosami</c:v>
                </c:pt>
                <c:pt idx="1">
                  <c:v>alkoholem</c:v>
                </c:pt>
                <c:pt idx="2">
                  <c:v>narkotykami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33</c:v>
                </c:pt>
                <c:pt idx="1">
                  <c:v>55</c:v>
                </c:pt>
                <c:pt idx="2">
                  <c:v>56</c:v>
                </c:pt>
              </c:numCache>
            </c:numRef>
          </c:val>
        </c:ser>
        <c:gapWidth val="55"/>
        <c:gapDepth val="55"/>
        <c:shape val="box"/>
        <c:axId val="148019072"/>
        <c:axId val="148020608"/>
        <c:axId val="0"/>
      </c:bar3DChart>
      <c:catAx>
        <c:axId val="148019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48020608"/>
        <c:crosses val="autoZero"/>
        <c:auto val="1"/>
        <c:lblAlgn val="ctr"/>
        <c:lblOffset val="100"/>
      </c:catAx>
      <c:valAx>
        <c:axId val="14802060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019072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Jakie zachowania niepożądane dotknęły bezpośrednio Ciebie w szkole:   </a:t>
            </a:r>
            <a:r>
              <a:rPr lang="pl-PL" sz="3200" b="1" i="0" u="none" strike="noStrike" baseline="0" dirty="0" smtClean="0"/>
              <a:t>Technikum</a:t>
            </a:r>
            <a:endParaRPr lang="pl-PL" sz="3200" dirty="0" smtClean="0"/>
          </a:p>
        </c:rich>
      </c:tx>
    </c:title>
    <c:view3D>
      <c:rotX val="10"/>
      <c:depthPercent val="100"/>
      <c:perspective val="0"/>
    </c:view3D>
    <c:plotArea>
      <c:layout>
        <c:manualLayout>
          <c:layoutTarget val="inner"/>
          <c:xMode val="edge"/>
          <c:yMode val="edge"/>
          <c:x val="0"/>
          <c:y val="0.16192403693648694"/>
          <c:w val="0.74883727034120762"/>
          <c:h val="0.49746472879389048"/>
        </c:manualLayout>
      </c:layout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dLbl>
              <c:idx val="1"/>
              <c:layout>
                <c:manualLayout>
                  <c:x val="-8.3333333333333367E-3"/>
                  <c:y val="2.3956803807735887E-3"/>
                </c:manualLayout>
              </c:layout>
              <c:showVal val="1"/>
            </c:dLbl>
            <c:dLbl>
              <c:idx val="2"/>
              <c:layout>
                <c:manualLayout>
                  <c:x val="-9.722222222222222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obmawianie</c:v>
                </c:pt>
                <c:pt idx="1">
                  <c:v>popychanie</c:v>
                </c:pt>
                <c:pt idx="2">
                  <c:v>wyśmiewanie</c:v>
                </c:pt>
                <c:pt idx="3">
                  <c:v>kopanie</c:v>
                </c:pt>
                <c:pt idx="4">
                  <c:v>bicie</c:v>
                </c:pt>
                <c:pt idx="5">
                  <c:v>obrażanie Ciebie i Twijej rodziny</c:v>
                </c:pt>
                <c:pt idx="6">
                  <c:v>niszczenie Twojej własności</c:v>
                </c:pt>
                <c:pt idx="7">
                  <c:v>izolowanie Ciebie od rówieśników</c:v>
                </c:pt>
                <c:pt idx="8">
                  <c:v>zastraszanie i grożenie</c:v>
                </c:pt>
                <c:pt idx="9">
                  <c:v>wymuszanie pieniędzy</c:v>
                </c:pt>
                <c:pt idx="10">
                  <c:v>kradzież mienia</c:v>
                </c:pt>
                <c:pt idx="11">
                  <c:v>inne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9</c:v>
                </c:pt>
                <c:pt idx="1">
                  <c:v>4</c:v>
                </c:pt>
                <c:pt idx="2">
                  <c:v>7</c:v>
                </c:pt>
                <c:pt idx="3">
                  <c:v>20</c:v>
                </c:pt>
                <c:pt idx="4">
                  <c:v>1</c:v>
                </c:pt>
                <c:pt idx="5">
                  <c:v>15</c:v>
                </c:pt>
                <c:pt idx="6">
                  <c:v>13</c:v>
                </c:pt>
                <c:pt idx="7">
                  <c:v>2</c:v>
                </c:pt>
                <c:pt idx="8">
                  <c:v>3</c:v>
                </c:pt>
                <c:pt idx="9">
                  <c:v>18</c:v>
                </c:pt>
                <c:pt idx="10">
                  <c:v>11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dLbl>
              <c:idx val="0"/>
              <c:layout>
                <c:manualLayout>
                  <c:x val="-2.3611111111111149E-2"/>
                  <c:y val="-1.4374082284641538E-2"/>
                </c:manualLayout>
              </c:layout>
              <c:showVal val="1"/>
            </c:dLbl>
            <c:dLbl>
              <c:idx val="1"/>
              <c:layout>
                <c:manualLayout>
                  <c:x val="-1.0936132983377087E-7"/>
                  <c:y val="-0.12457537980022666"/>
                </c:manualLayout>
              </c:layout>
              <c:showVal val="1"/>
            </c:dLbl>
            <c:dLbl>
              <c:idx val="2"/>
              <c:layout>
                <c:manualLayout>
                  <c:x val="5.5555555555555558E-3"/>
                  <c:y val="-7.6661772184754826E-2"/>
                </c:manualLayout>
              </c:layout>
              <c:tx>
                <c:rich>
                  <a:bodyPr/>
                  <a:lstStyle/>
                  <a:p>
                    <a:r>
                      <a:rPr lang="pl-PL" sz="2400" dirty="0" smtClean="0"/>
                      <a:t>70</a:t>
                    </a:r>
                    <a:endParaRPr lang="en-US" sz="28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1665573053368326E-3"/>
                  <c:y val="-4.3920299609800303E-17"/>
                </c:manualLayout>
              </c:layout>
              <c:showVal val="1"/>
            </c:dLbl>
            <c:dLbl>
              <c:idx val="4"/>
              <c:layout>
                <c:manualLayout>
                  <c:x val="-5.5555555555555558E-3"/>
                  <c:y val="-9.3431534850169987E-2"/>
                </c:manualLayout>
              </c:layout>
              <c:showVal val="1"/>
            </c:dLbl>
            <c:dLbl>
              <c:idx val="5"/>
              <c:layout>
                <c:manualLayout>
                  <c:x val="1.3888888888888905E-3"/>
                  <c:y val="-4.3122246853924649E-2"/>
                </c:manualLayout>
              </c:layout>
              <c:showVal val="1"/>
            </c:dLbl>
            <c:dLbl>
              <c:idx val="7"/>
              <c:layout>
                <c:manualLayout>
                  <c:x val="2.7777777777777822E-3"/>
                  <c:y val="-4.0726566473151017E-2"/>
                </c:manualLayout>
              </c:layout>
              <c:showVal val="1"/>
            </c:dLbl>
            <c:dLbl>
              <c:idx val="11"/>
              <c:layout>
                <c:manualLayout>
                  <c:x val="-1.3888888888888905E-3"/>
                  <c:y val="5.270496837701898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obmawianie</c:v>
                </c:pt>
                <c:pt idx="1">
                  <c:v>popychanie</c:v>
                </c:pt>
                <c:pt idx="2">
                  <c:v>wyśmiewanie</c:v>
                </c:pt>
                <c:pt idx="3">
                  <c:v>kopanie</c:v>
                </c:pt>
                <c:pt idx="4">
                  <c:v>bicie</c:v>
                </c:pt>
                <c:pt idx="5">
                  <c:v>obrażanie Ciebie i Twijej rodziny</c:v>
                </c:pt>
                <c:pt idx="6">
                  <c:v>niszczenie Twojej własności</c:v>
                </c:pt>
                <c:pt idx="7">
                  <c:v>izolowanie Ciebie od rówieśników</c:v>
                </c:pt>
                <c:pt idx="8">
                  <c:v>zastraszanie i grożenie</c:v>
                </c:pt>
                <c:pt idx="9">
                  <c:v>wymuszanie pieniędzy</c:v>
                </c:pt>
                <c:pt idx="10">
                  <c:v>kradzież mienia</c:v>
                </c:pt>
                <c:pt idx="11">
                  <c:v>inne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68</c:v>
                </c:pt>
                <c:pt idx="1">
                  <c:v>73</c:v>
                </c:pt>
                <c:pt idx="2">
                  <c:v>70</c:v>
                </c:pt>
                <c:pt idx="3">
                  <c:v>57</c:v>
                </c:pt>
                <c:pt idx="4">
                  <c:v>76</c:v>
                </c:pt>
                <c:pt idx="5">
                  <c:v>62</c:v>
                </c:pt>
                <c:pt idx="6">
                  <c:v>64</c:v>
                </c:pt>
                <c:pt idx="7">
                  <c:v>75</c:v>
                </c:pt>
                <c:pt idx="8">
                  <c:v>74</c:v>
                </c:pt>
                <c:pt idx="9">
                  <c:v>59</c:v>
                </c:pt>
                <c:pt idx="10">
                  <c:v>66</c:v>
                </c:pt>
                <c:pt idx="11">
                  <c:v>0</c:v>
                </c:pt>
              </c:numCache>
            </c:numRef>
          </c:val>
        </c:ser>
        <c:gapWidth val="55"/>
        <c:gapDepth val="55"/>
        <c:shape val="box"/>
        <c:axId val="148318080"/>
        <c:axId val="148319616"/>
        <c:axId val="0"/>
      </c:bar3DChart>
      <c:catAx>
        <c:axId val="148318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48319616"/>
        <c:crosses val="autoZero"/>
        <c:auto val="1"/>
        <c:lblAlgn val="ctr"/>
        <c:lblOffset val="100"/>
      </c:catAx>
      <c:valAx>
        <c:axId val="14831961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318080"/>
        <c:crosses val="autoZero"/>
        <c:crossBetween val="between"/>
      </c:valAx>
    </c:plotArea>
    <c:legend>
      <c:legendPos val="r"/>
      <c:txPr>
        <a:bodyPr/>
        <a:lstStyle/>
        <a:p>
          <a:pPr>
            <a:defRPr sz="20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Jakie zachowania niepożądane dotknęły bezpośrednio Ciebie w szkole:         </a:t>
            </a:r>
            <a:r>
              <a:rPr lang="pl-PL" sz="3200" b="1" i="0" u="none" strike="noStrike" baseline="0" dirty="0" smtClean="0"/>
              <a:t>ZSZ</a:t>
            </a:r>
            <a:endParaRPr lang="pl-PL" sz="3200" dirty="0" smtClean="0"/>
          </a:p>
        </c:rich>
      </c:tx>
    </c:title>
    <c:view3D>
      <c:rotX val="10"/>
      <c:depthPercent val="100"/>
      <c:perspective val="0"/>
    </c:view3D>
    <c:plotArea>
      <c:layout>
        <c:manualLayout>
          <c:layoutTarget val="inner"/>
          <c:xMode val="edge"/>
          <c:yMode val="edge"/>
          <c:x val="0"/>
          <c:y val="0.16192403693648694"/>
          <c:w val="0.84107545931758576"/>
          <c:h val="0.49746472879389053"/>
        </c:manualLayout>
      </c:layout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dLbl>
              <c:idx val="1"/>
              <c:layout>
                <c:manualLayout>
                  <c:x val="2.7777777777777822E-3"/>
                  <c:y val="1.4374082284641538E-2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-2.395680380773588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niszczenie Twojej własności</c:v>
                </c:pt>
                <c:pt idx="1">
                  <c:v>izolowanie Ciebie od rówieśników</c:v>
                </c:pt>
                <c:pt idx="2">
                  <c:v>obmawianie</c:v>
                </c:pt>
                <c:pt idx="3">
                  <c:v>wymuszanie pieniędzy</c:v>
                </c:pt>
                <c:pt idx="4">
                  <c:v>wyśmiewanie</c:v>
                </c:pt>
                <c:pt idx="5">
                  <c:v>bicie</c:v>
                </c:pt>
                <c:pt idx="6">
                  <c:v>kopanie</c:v>
                </c:pt>
                <c:pt idx="7">
                  <c:v>popychanie</c:v>
                </c:pt>
                <c:pt idx="8">
                  <c:v>obrażanie Ciebie i Twijej rodziny</c:v>
                </c:pt>
                <c:pt idx="9">
                  <c:v>zastraszanie i grożenie</c:v>
                </c:pt>
                <c:pt idx="10">
                  <c:v>kradzież mienia</c:v>
                </c:pt>
                <c:pt idx="11">
                  <c:v>inne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4</c:v>
                </c:pt>
                <c:pt idx="3">
                  <c:v>11</c:v>
                </c:pt>
                <c:pt idx="4">
                  <c:v>6</c:v>
                </c:pt>
                <c:pt idx="5">
                  <c:v>12</c:v>
                </c:pt>
                <c:pt idx="6">
                  <c:v>5</c:v>
                </c:pt>
                <c:pt idx="7">
                  <c:v>6</c:v>
                </c:pt>
                <c:pt idx="8">
                  <c:v>12</c:v>
                </c:pt>
                <c:pt idx="9">
                  <c:v>18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dLbl>
              <c:idx val="0"/>
              <c:layout>
                <c:manualLayout>
                  <c:x val="-8.3333333333333367E-3"/>
                  <c:y val="-0.11499284691338289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4.3122246853924649E-2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1.9165443046188727E-2"/>
                </c:manualLayout>
              </c:layout>
              <c:tx>
                <c:rich>
                  <a:bodyPr/>
                  <a:lstStyle/>
                  <a:p>
                    <a:r>
                      <a:rPr lang="pl-PL" sz="2400" dirty="0" smtClean="0"/>
                      <a:t>5</a:t>
                    </a:r>
                    <a:r>
                      <a:rPr lang="pl-PL" sz="2800" dirty="0" smtClean="0"/>
                      <a:t>7</a:t>
                    </a:r>
                    <a:endParaRPr lang="en-US" sz="28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1667760279965006E-3"/>
                  <c:y val="5.2704968377018983E-2"/>
                </c:manualLayout>
              </c:layout>
              <c:showVal val="1"/>
            </c:dLbl>
            <c:dLbl>
              <c:idx val="4"/>
              <c:layout>
                <c:manualLayout>
                  <c:x val="5.5555555555555558E-3"/>
                  <c:y val="-4.0726566473151017E-2"/>
                </c:manualLayout>
              </c:layout>
              <c:showVal val="1"/>
            </c:dLbl>
            <c:dLbl>
              <c:idx val="5"/>
              <c:layout>
                <c:manualLayout>
                  <c:x val="-1.3888888888888905E-3"/>
                  <c:y val="-8.1453132946302034E-2"/>
                </c:manualLayout>
              </c:layout>
              <c:showVal val="1"/>
            </c:dLbl>
            <c:dLbl>
              <c:idx val="6"/>
              <c:layout>
                <c:manualLayout>
                  <c:x val="-2.7777777777777822E-3"/>
                  <c:y val="-2.8748164569283075E-2"/>
                </c:manualLayout>
              </c:layout>
              <c:showVal val="1"/>
            </c:dLbl>
            <c:dLbl>
              <c:idx val="7"/>
              <c:layout>
                <c:manualLayout>
                  <c:x val="-2.7777777777777822E-3"/>
                  <c:y val="3.353952533083019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niszczenie Twojej własności</c:v>
                </c:pt>
                <c:pt idx="1">
                  <c:v>izolowanie Ciebie od rówieśników</c:v>
                </c:pt>
                <c:pt idx="2">
                  <c:v>obmawianie</c:v>
                </c:pt>
                <c:pt idx="3">
                  <c:v>wymuszanie pieniędzy</c:v>
                </c:pt>
                <c:pt idx="4">
                  <c:v>wyśmiewanie</c:v>
                </c:pt>
                <c:pt idx="5">
                  <c:v>bicie</c:v>
                </c:pt>
                <c:pt idx="6">
                  <c:v>kopanie</c:v>
                </c:pt>
                <c:pt idx="7">
                  <c:v>popychanie</c:v>
                </c:pt>
                <c:pt idx="8">
                  <c:v>obrażanie Ciebie i Twijej rodziny</c:v>
                </c:pt>
                <c:pt idx="9">
                  <c:v>zastraszanie i grożenie</c:v>
                </c:pt>
                <c:pt idx="10">
                  <c:v>kradzież mienia</c:v>
                </c:pt>
                <c:pt idx="11">
                  <c:v>inne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55</c:v>
                </c:pt>
                <c:pt idx="1">
                  <c:v>52</c:v>
                </c:pt>
                <c:pt idx="2">
                  <c:v>57</c:v>
                </c:pt>
                <c:pt idx="3">
                  <c:v>50</c:v>
                </c:pt>
                <c:pt idx="4">
                  <c:v>55</c:v>
                </c:pt>
                <c:pt idx="5">
                  <c:v>49</c:v>
                </c:pt>
                <c:pt idx="6">
                  <c:v>56</c:v>
                </c:pt>
                <c:pt idx="7">
                  <c:v>55</c:v>
                </c:pt>
                <c:pt idx="8">
                  <c:v>49</c:v>
                </c:pt>
                <c:pt idx="9">
                  <c:v>43</c:v>
                </c:pt>
                <c:pt idx="10">
                  <c:v>56</c:v>
                </c:pt>
              </c:numCache>
            </c:numRef>
          </c:val>
        </c:ser>
        <c:gapWidth val="55"/>
        <c:gapDepth val="55"/>
        <c:shape val="box"/>
        <c:axId val="148297600"/>
        <c:axId val="148299136"/>
        <c:axId val="0"/>
      </c:bar3DChart>
      <c:catAx>
        <c:axId val="148297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48299136"/>
        <c:crosses val="autoZero"/>
        <c:auto val="1"/>
        <c:lblAlgn val="ctr"/>
        <c:lblOffset val="100"/>
      </c:catAx>
      <c:valAx>
        <c:axId val="14829913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297600"/>
        <c:crosses val="autoZero"/>
        <c:crossBetween val="between"/>
      </c:valAx>
    </c:plotArea>
    <c:legend>
      <c:legendPos val="r"/>
      <c:txPr>
        <a:bodyPr/>
        <a:lstStyle/>
        <a:p>
          <a:pPr>
            <a:defRPr sz="20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b="1" i="0" u="none" strike="noStrike" baseline="0" dirty="0" smtClean="0"/>
              <a:t>Czy zareagowali Państwo na fakt przemocy?</a:t>
            </a:r>
            <a:endParaRPr lang="pl-PL" sz="2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737565616797965"/>
          <c:y val="0.27369603860440628"/>
          <c:w val="0.22334175415573054"/>
          <c:h val="0.6425115405856675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Czy zetknąłeś się osobiście z agresją poprzez SMS lub Internet? </a:t>
            </a:r>
            <a:endParaRPr lang="pl-PL" sz="2400" dirty="0" smtClean="0"/>
          </a:p>
        </c:rich>
      </c:tx>
    </c:title>
    <c:view3D>
      <c:rotX val="10"/>
      <c:depthPercent val="100"/>
      <c:perspective val="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dLbl>
              <c:idx val="1"/>
              <c:layout>
                <c:manualLayout>
                  <c:x val="-1.8055555555555561E-2"/>
                  <c:y val="9.5827215230943705E-3"/>
                </c:manualLayout>
              </c:layout>
              <c:showVal val="1"/>
            </c:dLbl>
            <c:dLbl>
              <c:idx val="2"/>
              <c:layout>
                <c:manualLayout>
                  <c:x val="-3.888888888888889E-2"/>
                  <c:y val="-7.1870411423207809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dLbl>
              <c:idx val="0"/>
              <c:layout>
                <c:manualLayout>
                  <c:x val="-1.3888888888888894E-3"/>
                  <c:y val="-6.7079050661660491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2.8748164569283075E-2"/>
                </c:manualLayout>
              </c:layout>
              <c:showVal val="1"/>
            </c:dLbl>
            <c:dLbl>
              <c:idx val="2"/>
              <c:layout>
                <c:manualLayout>
                  <c:x val="3.0555555555555582E-2"/>
                  <c:y val="-3.8330886092377434E-2"/>
                </c:manualLayout>
              </c:layout>
              <c:tx>
                <c:rich>
                  <a:bodyPr/>
                  <a:lstStyle/>
                  <a:p>
                    <a:r>
                      <a:rPr lang="pl-PL" sz="2800" dirty="0" smtClean="0"/>
                      <a:t>7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2</c:v>
                </c:pt>
                <c:pt idx="1">
                  <c:v>59</c:v>
                </c:pt>
              </c:numCache>
            </c:numRef>
          </c:val>
        </c:ser>
        <c:gapWidth val="55"/>
        <c:gapDepth val="55"/>
        <c:shape val="box"/>
        <c:axId val="148283776"/>
        <c:axId val="148395136"/>
        <c:axId val="0"/>
      </c:bar3DChart>
      <c:catAx>
        <c:axId val="148283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48395136"/>
        <c:crosses val="autoZero"/>
        <c:auto val="1"/>
        <c:lblAlgn val="ctr"/>
        <c:lblOffset val="100"/>
      </c:catAx>
      <c:valAx>
        <c:axId val="14839513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283776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Które z wymienionych miejsc uznałbyś za najbardziej niebezpieczne w szkole:</a:t>
            </a:r>
            <a:endParaRPr lang="pl-PL" sz="2000" dirty="0" smtClean="0"/>
          </a:p>
        </c:rich>
      </c:tx>
    </c:title>
    <c:view3D>
      <c:rotX val="10"/>
      <c:depthPercent val="100"/>
      <c:perspective val="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dLbl>
              <c:idx val="0"/>
              <c:layout>
                <c:manualLayout>
                  <c:x val="-2.7777777777777822E-3"/>
                  <c:y val="-6.94747310424341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4374082284641538E-2"/>
                </c:manualLayout>
              </c:layout>
              <c:showVal val="1"/>
            </c:dLbl>
            <c:dLbl>
              <c:idx val="2"/>
              <c:layout>
                <c:manualLayout>
                  <c:x val="1.3887795275590563E-3"/>
                  <c:y val="1.676976266541514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Arkusz1!$A$2:$A$10</c:f>
              <c:strCache>
                <c:ptCount val="9"/>
                <c:pt idx="0">
                  <c:v>szatnia</c:v>
                </c:pt>
                <c:pt idx="1">
                  <c:v>droga do szkoły</c:v>
                </c:pt>
                <c:pt idx="2">
                  <c:v>toalety</c:v>
                </c:pt>
                <c:pt idx="3">
                  <c:v>szatnia WF</c:v>
                </c:pt>
                <c:pt idx="4">
                  <c:v>korytarz</c:v>
                </c:pt>
                <c:pt idx="5">
                  <c:v>sala lekcyjna</c:v>
                </c:pt>
                <c:pt idx="6">
                  <c:v>sklepik</c:v>
                </c:pt>
                <c:pt idx="7">
                  <c:v>boisko</c:v>
                </c:pt>
                <c:pt idx="8">
                  <c:v>inne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2</c:v>
                </c:pt>
                <c:pt idx="1">
                  <c:v>35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11</c:v>
                </c:pt>
                <c:pt idx="6">
                  <c:v>20</c:v>
                </c:pt>
                <c:pt idx="7">
                  <c:v>16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9.5827215230943653E-3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2.8748164569283075E-2"/>
                </c:manualLayout>
              </c:layout>
              <c:showVal val="1"/>
            </c:dLbl>
            <c:dLbl>
              <c:idx val="2"/>
              <c:layout>
                <c:manualLayout>
                  <c:x val="8.333333333333335E-3"/>
                  <c:y val="-5.5100837394043027E-2"/>
                </c:manualLayout>
              </c:layout>
              <c:tx>
                <c:rich>
                  <a:bodyPr/>
                  <a:lstStyle/>
                  <a:p>
                    <a:r>
                      <a:rPr lang="pl-PL" sz="2800" dirty="0" smtClean="0"/>
                      <a:t>1</a:t>
                    </a:r>
                    <a:endParaRPr lang="en-US" sz="28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7777777777777822E-3"/>
                  <c:y val="-9.5827215230943168E-3"/>
                </c:manualLayout>
              </c:layout>
              <c:spPr/>
              <c:txPr>
                <a:bodyPr/>
                <a:lstStyle/>
                <a:p>
                  <a:pPr>
                    <a:defRPr sz="3200"/>
                  </a:pPr>
                  <a:endParaRPr lang="pl-PL"/>
                </a:p>
              </c:txPr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Arkusz1!$A$2:$A$10</c:f>
              <c:strCache>
                <c:ptCount val="9"/>
                <c:pt idx="0">
                  <c:v>szatnia</c:v>
                </c:pt>
                <c:pt idx="1">
                  <c:v>droga do szkoły</c:v>
                </c:pt>
                <c:pt idx="2">
                  <c:v>toalety</c:v>
                </c:pt>
                <c:pt idx="3">
                  <c:v>szatnia WF</c:v>
                </c:pt>
                <c:pt idx="4">
                  <c:v>korytarz</c:v>
                </c:pt>
                <c:pt idx="5">
                  <c:v>sala lekcyjna</c:v>
                </c:pt>
                <c:pt idx="6">
                  <c:v>sklepik</c:v>
                </c:pt>
                <c:pt idx="7">
                  <c:v>boisko</c:v>
                </c:pt>
                <c:pt idx="8">
                  <c:v>inne</c:v>
                </c:pt>
              </c:strCache>
            </c:strRef>
          </c:cat>
          <c:val>
            <c:numRef>
              <c:f>Arkusz1!$C$2:$C$10</c:f>
              <c:numCache>
                <c:formatCode>General</c:formatCode>
                <c:ptCount val="9"/>
                <c:pt idx="0">
                  <c:v>4</c:v>
                </c:pt>
                <c:pt idx="1">
                  <c:v>30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10</c:v>
                </c:pt>
                <c:pt idx="7">
                  <c:v>9</c:v>
                </c:pt>
                <c:pt idx="8">
                  <c:v>1</c:v>
                </c:pt>
              </c:numCache>
            </c:numRef>
          </c:val>
        </c:ser>
        <c:gapWidth val="55"/>
        <c:gapDepth val="55"/>
        <c:shape val="box"/>
        <c:axId val="148696064"/>
        <c:axId val="148579072"/>
        <c:axId val="0"/>
      </c:bar3DChart>
      <c:catAx>
        <c:axId val="148696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48579072"/>
        <c:crosses val="autoZero"/>
        <c:auto val="1"/>
        <c:lblAlgn val="ctr"/>
        <c:lblOffset val="100"/>
      </c:catAx>
      <c:valAx>
        <c:axId val="148579072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696064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 dirty="0" smtClean="0"/>
              <a:t>Których z wymienionych osób boisz się w szkole?</a:t>
            </a:r>
            <a:endParaRPr lang="pl-PL" sz="1800" dirty="0" smtClean="0"/>
          </a:p>
        </c:rich>
      </c:tx>
    </c:title>
    <c:view3D>
      <c:rotX val="10"/>
      <c:depthPercent val="100"/>
      <c:perspective val="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Technikum</c:v>
                </c:pt>
              </c:strCache>
            </c:strRef>
          </c:tx>
          <c:dLbls>
            <c:dLbl>
              <c:idx val="0"/>
              <c:layout>
                <c:manualLayout>
                  <c:x val="-2.0833333333333336E-2"/>
                  <c:y val="-1.1978401903867951E-2"/>
                </c:manualLayout>
              </c:layout>
              <c:showVal val="1"/>
            </c:dLbl>
            <c:dLbl>
              <c:idx val="1"/>
              <c:layout>
                <c:manualLayout>
                  <c:x val="-1.8055555555555561E-2"/>
                  <c:y val="9.5827215230943705E-3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2.3956803807735887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l-PL"/>
              </a:p>
            </c:txPr>
            <c:showVal val="1"/>
          </c:dLbls>
          <c:cat>
            <c:strRef>
              <c:f>Arkusz1!$A$2:$A$7</c:f>
              <c:strCache>
                <c:ptCount val="6"/>
                <c:pt idx="0">
                  <c:v>nauczycieli</c:v>
                </c:pt>
                <c:pt idx="1">
                  <c:v>starszych koleżanek</c:v>
                </c:pt>
                <c:pt idx="2">
                  <c:v>starszych kolegów</c:v>
                </c:pt>
                <c:pt idx="3">
                  <c:v>rodziców</c:v>
                </c:pt>
                <c:pt idx="4">
                  <c:v>rówieśników</c:v>
                </c:pt>
                <c:pt idx="5">
                  <c:v>pań sprzątających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29</c:v>
                </c:pt>
                <c:pt idx="3">
                  <c:v>23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ZSZ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-5.2704968377018983E-2"/>
                </c:manualLayout>
              </c:layout>
              <c:showVal val="1"/>
            </c:dLbl>
            <c:dLbl>
              <c:idx val="1"/>
              <c:layout>
                <c:manualLayout>
                  <c:x val="2.7777777777777822E-3"/>
                  <c:y val="-4.5517927234698212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15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1666666666666683E-3"/>
                  <c:y val="-4.5517927234698274E-2"/>
                </c:manualLayout>
              </c:layout>
              <c:tx>
                <c:rich>
                  <a:bodyPr/>
                  <a:lstStyle/>
                  <a:p>
                    <a:r>
                      <a:rPr lang="pl-PL" sz="2800" dirty="0" smtClean="0"/>
                      <a:t>30</a:t>
                    </a:r>
                    <a:endParaRPr lang="en-US" sz="28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3888888888888393E-3"/>
                  <c:y val="-6.4683370280886929E-2"/>
                </c:manualLayout>
              </c:layout>
              <c:showVal val="1"/>
            </c:dLbl>
            <c:dLbl>
              <c:idx val="4"/>
              <c:layout>
                <c:manualLayout>
                  <c:x val="1.2500000000000001E-2"/>
                  <c:y val="-4.7913607615471844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</c:dLbls>
          <c:cat>
            <c:strRef>
              <c:f>Arkusz1!$A$2:$A$7</c:f>
              <c:strCache>
                <c:ptCount val="6"/>
                <c:pt idx="0">
                  <c:v>nauczycieli</c:v>
                </c:pt>
                <c:pt idx="1">
                  <c:v>starszych koleżanek</c:v>
                </c:pt>
                <c:pt idx="2">
                  <c:v>starszych kolegów</c:v>
                </c:pt>
                <c:pt idx="3">
                  <c:v>rodziców</c:v>
                </c:pt>
                <c:pt idx="4">
                  <c:v>rówieśników</c:v>
                </c:pt>
                <c:pt idx="5">
                  <c:v>pań sprzątających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13</c:v>
                </c:pt>
                <c:pt idx="4">
                  <c:v>3</c:v>
                </c:pt>
              </c:numCache>
            </c:numRef>
          </c:val>
        </c:ser>
        <c:gapWidth val="55"/>
        <c:gapDepth val="55"/>
        <c:shape val="box"/>
        <c:axId val="148864000"/>
        <c:axId val="148873984"/>
        <c:axId val="0"/>
      </c:bar3DChart>
      <c:catAx>
        <c:axId val="1488640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/>
            </a:pPr>
            <a:endParaRPr lang="pl-PL"/>
          </a:p>
        </c:txPr>
        <c:crossAx val="148873984"/>
        <c:crosses val="autoZero"/>
        <c:auto val="1"/>
        <c:lblAlgn val="ctr"/>
        <c:lblOffset val="100"/>
      </c:catAx>
      <c:valAx>
        <c:axId val="14887398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48864000"/>
        <c:crosses val="autoZero"/>
        <c:crossBetween val="between"/>
      </c:valAx>
    </c:plotArea>
    <c:legend>
      <c:legendPos val="r"/>
      <c:txPr>
        <a:bodyPr/>
        <a:lstStyle/>
        <a:p>
          <a:pPr>
            <a:defRPr sz="2400"/>
          </a:pPr>
          <a:endParaRPr lang="pl-PL"/>
        </a:p>
      </c:txPr>
    </c:legend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2400" b="1" i="0" u="none" strike="noStrike" baseline="0" dirty="0" smtClean="0"/>
              <a:t>Kogo powiadomili Państwo o tym fakcie?</a:t>
            </a:r>
            <a:endParaRPr lang="pl-PL" sz="2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8.2717373096848915E-2"/>
          <c:w val="0.60817519685039401"/>
          <c:h val="0.8302275632270984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Arkusz1!$A$2:$A$6</c:f>
              <c:strCache>
                <c:ptCount val="5"/>
                <c:pt idx="0">
                  <c:v>Dyrektora</c:v>
                </c:pt>
                <c:pt idx="1">
                  <c:v>Wychowawcę</c:v>
                </c:pt>
                <c:pt idx="2">
                  <c:v>Pedagoga</c:v>
                </c:pt>
                <c:pt idx="3">
                  <c:v>Rodziców</c:v>
                </c:pt>
                <c:pt idx="4">
                  <c:v>Policję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4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891195319335085"/>
          <c:y val="0.10027129665540382"/>
          <c:w val="0.20854232283464574"/>
          <c:h val="0.89972873384438878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sz="2160" b="1" i="0" u="none" strike="noStrike" baseline="0" dirty="0" smtClean="0"/>
              <a:t>Czy wiedzą Państwo jak zakończyła się sprawa?</a:t>
            </a:r>
            <a:endParaRPr lang="pl-PL" sz="2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0.15937923161516712"/>
          <c:w val="0.6052210085818942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21785079435618271"/>
          <c:w val="0.21054860863412841"/>
          <c:h val="0.6671257541432608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160" b="1" i="0" u="none" strike="noStrike" baseline="0" dirty="0" smtClean="0"/>
              <a:t>Jaki był udział Państwa w tej sprawie?</a:t>
            </a:r>
            <a:endParaRPr lang="pl-PL" sz="2800" dirty="0"/>
          </a:p>
        </c:rich>
      </c:tx>
      <c:layout>
        <c:manualLayout>
          <c:xMode val="edge"/>
          <c:yMode val="edge"/>
          <c:x val="0.24684864391951006"/>
          <c:y val="1.197840190386795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443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uczestniczyłem w czynnościach od początku do końca</c:v>
                </c:pt>
                <c:pt idx="1">
                  <c:v>po zdarzeniu nie brałem udziału w czynnościach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21785079435618271"/>
          <c:w val="0.21054860863412841"/>
          <c:h val="0.66712575414326092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160" b="1" i="0" u="none" strike="noStrike" baseline="0" dirty="0" smtClean="0"/>
              <a:t>Czy rozmawiają Państwo z uczniami o przemocy?</a:t>
            </a:r>
            <a:endParaRPr lang="pl-PL" sz="2800" dirty="0"/>
          </a:p>
        </c:rich>
      </c:tx>
      <c:layout>
        <c:manualLayout>
          <c:xMode val="edge"/>
          <c:yMode val="edge"/>
          <c:x val="0.16073753280839903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465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pl-PL"/>
          </a:p>
        </c:txPr>
      </c:legendEntry>
      <c:layout>
        <c:manualLayout>
          <c:xMode val="edge"/>
          <c:yMode val="edge"/>
          <c:x val="0.70900224049179761"/>
          <c:y val="0.23063117785624471"/>
          <c:w val="0.12391106153897129"/>
          <c:h val="0.66712575414326103"/>
        </c:manualLayout>
      </c:layout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160" b="1" i="0" u="none" strike="noStrike" baseline="0" dirty="0" smtClean="0"/>
              <a:t>W jakiej formie prowadzone są rozmowy?</a:t>
            </a:r>
            <a:endParaRPr lang="pl-PL" sz="2800" dirty="0"/>
          </a:p>
        </c:rich>
      </c:tx>
      <c:layout>
        <c:manualLayout>
          <c:xMode val="edge"/>
          <c:yMode val="edge"/>
          <c:x val="0.15240419947506581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476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13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Arkusz1!$A$2:$A$6</c:f>
              <c:strCache>
                <c:ptCount val="5"/>
                <c:pt idx="0">
                  <c:v>lekcje wychowawcze</c:v>
                </c:pt>
                <c:pt idx="1">
                  <c:v>pogadanki</c:v>
                </c:pt>
                <c:pt idx="2">
                  <c:v>rozmowy indywidualne</c:v>
                </c:pt>
                <c:pt idx="3">
                  <c:v>dyskusje</c:v>
                </c:pt>
                <c:pt idx="4">
                  <c:v>filmy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9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3164728772826462"/>
          <c:y val="0.13094418655576173"/>
          <c:w val="0.35133462266375881"/>
          <c:h val="0.86905581344424077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l">
              <a:defRPr/>
            </a:pPr>
            <a:r>
              <a:rPr lang="pl-PL" sz="2400" dirty="0" smtClean="0"/>
              <a:t>Czy uważają Państwo, że w szkole jest bezpiecznie?</a:t>
            </a:r>
            <a:endParaRPr lang="pl-PL" sz="24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702833213463651E-2"/>
          <c:y val="0.16193530831517924"/>
          <c:w val="0.60522100858189498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16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10027129665540382"/>
          <c:w val="0.20307491251093621"/>
          <c:h val="0.89972873384438878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3/8/2016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3/8/2016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6" y="5094585"/>
            <a:ext cx="6194067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90" y="3606806"/>
            <a:ext cx="7577815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tekst 2-kolum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7"/>
            <a:ext cx="2133600" cy="47625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3/8/2016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7"/>
            <a:ext cx="2895600" cy="476251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7"/>
            <a:ext cx="2133600" cy="47625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1663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98884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 ankiecie „</a:t>
            </a:r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Bezpieczeństwo w szkole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” przeprowadzonej dla nauczycieli wzięło udział 17 osób.</a:t>
            </a:r>
          </a:p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 wykresach kołowych przedstawiono wyniki ankiety dla poszczególnych pytań oraz ilość osób, które zaznaczały daną odpowiedź.</a:t>
            </a: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3600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1663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3528" y="1988843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W ankiecie przeprowadzonej dla rodziców uczniów klas pierwszych Technikum wzięło udział 24 osoby, a rodziców uczniów klas Zasadniczych 50 osób.</a:t>
            </a:r>
          </a:p>
          <a:p>
            <a:pPr algn="just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Na wykresach walcowych przedstawiono wyniki ankiety dla poszczególnych pytań oraz ilość osób, które zaznaczały daną odpowiedź.</a:t>
            </a:r>
          </a:p>
          <a:p>
            <a:pPr algn="just"/>
            <a:endParaRPr lang="pl-PL" sz="3600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657648"/>
          <a:ext cx="914400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397001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397001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397001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397001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397001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0" y="1397001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55679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W ankiecie przeprowadzonej dla uczniów klas pierwszych Technikum wzięło udział 77 osób, a uczniów klas Zasadniczych 61 osób.</a:t>
            </a:r>
          </a:p>
          <a:p>
            <a:pPr algn="just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Na wykresach walcowych przedstawiono wyniki ankiety dla poszczególnych pytań oraz ilość osób, które zaznaczały daną odpowiedź.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1988840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dirty="0" smtClean="0">
                <a:latin typeface="Arial Black" pitchFamily="34" charset="0"/>
              </a:rPr>
              <a:t>Dziękujemy za uwagę.</a:t>
            </a:r>
            <a:endParaRPr lang="pl-PL" sz="8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FA5F52AA0A00C4CBEF2A37681B2318F04009FDCD24A096B5E4C8184D4910FEB1A76" ma:contentTypeVersion="31" ma:contentTypeDescription="Create a new document." ma:contentTypeScope="" ma:versionID="49a9fa219d597f03c8ca2440ab9171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93E5FFD0-3B82-4939-9715-AE6FED7F0B3E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65090531-93D8-424A-937F-CCAAE1F361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A600C5-04F1-418A-80D9-96705CBA42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736</Words>
  <Application>Microsoft Office PowerPoint</Application>
  <PresentationFormat>Pokaz na ekranie (4:3)</PresentationFormat>
  <Paragraphs>143</Paragraphs>
  <Slides>29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DesignTemplate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2012-03-03T08:55:11Z</dcterms:created>
  <dcterms:modified xsi:type="dcterms:W3CDTF">2016-03-08T13:04:10Z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