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charts/chart28.xml" ContentType="application/vnd.openxmlformats-officedocument.drawingml.char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notesSlides/notesSlide16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charts/chart31.xml" ContentType="application/vnd.openxmlformats-officedocument.drawingml.chart+xml"/>
  <Override PartName="/docProps/custom.xml" ContentType="application/vnd.openxmlformats-officedocument.custom-properties+xml"/>
  <Override PartName="/ppt/charts/chart7.xml" ContentType="application/vnd.openxmlformats-officedocument.drawingml.chart+xml"/>
  <Override PartName="/ppt/notesSlides/notesSlide12.xml" ContentType="application/vnd.openxmlformats-officedocument.presentationml.notesSlide+xml"/>
  <Override PartName="/ppt/charts/chart20.xml" ContentType="application/vnd.openxmlformats-officedocument.drawingml.chart+xml"/>
  <Override PartName="/ppt/notesSlides/notesSlide30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29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charts/chart16.xml" ContentType="application/vnd.openxmlformats-officedocument.drawingml.chart+xml"/>
  <Override PartName="/ppt/notesSlides/notesSlide28.xml" ContentType="application/vnd.openxmlformats-officedocument.presentationml.notesSlide+xml"/>
  <Override PartName="/ppt/charts/chart25.xml" ContentType="application/vnd.openxmlformats-officedocument.drawingml.chart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charts/chart14.xml" ContentType="application/vnd.openxmlformats-officedocument.drawingml.chart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charts/chart23.xml" ContentType="application/vnd.openxmlformats-officedocument.drawingml.chart+xml"/>
  <Override PartName="/ppt/notesSlides/notesSlide35.xml" ContentType="application/vnd.openxmlformats-officedocument.presentationml.notesSlide+xml"/>
  <Override PartName="/ppt/charts/chart32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notesSlides/notesSlide13.xml" ContentType="application/vnd.openxmlformats-officedocument.presentationml.notesSlide+xml"/>
  <Override PartName="/ppt/charts/chart12.xml" ContentType="application/vnd.openxmlformats-officedocument.drawingml.chart+xml"/>
  <Override PartName="/ppt/notesSlides/notesSlide22.xml" ContentType="application/vnd.openxmlformats-officedocument.presentationml.notesSlide+xml"/>
  <Override PartName="/ppt/charts/chart21.xml" ContentType="application/vnd.openxmlformats-officedocument.drawingml.chart+xml"/>
  <Override PartName="/ppt/notesSlides/notesSlide33.xml" ContentType="application/vnd.openxmlformats-officedocument.presentationml.notesSlide+xml"/>
  <Override PartName="/ppt/charts/chart30.xml" ContentType="application/vnd.openxmlformats-officedocument.drawingml.chart+xml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0.xml" ContentType="application/vnd.openxmlformats-officedocument.drawingml.chart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charts/chart19.xml" ContentType="application/vnd.openxmlformats-officedocument.drawingml.char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charts/chart15.xml" ContentType="application/vnd.openxmlformats-officedocument.drawingml.chart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notesSlides/notesSlide14.xml" ContentType="application/vnd.openxmlformats-officedocument.presentationml.notesSlide+xml"/>
  <Override PartName="/ppt/charts/chart22.xml" ContentType="application/vnd.openxmlformats-officedocument.drawingml.chart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4"/>
  </p:sldMasterIdLst>
  <p:notesMasterIdLst>
    <p:notesMasterId r:id="rId42"/>
  </p:notesMasterIdLst>
  <p:handoutMasterIdLst>
    <p:handoutMasterId r:id="rId43"/>
  </p:handoutMasterIdLst>
  <p:sldIdLst>
    <p:sldId id="256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310" r:id="rId14"/>
    <p:sldId id="311" r:id="rId15"/>
    <p:sldId id="312" r:id="rId16"/>
    <p:sldId id="313" r:id="rId17"/>
    <p:sldId id="314" r:id="rId18"/>
    <p:sldId id="315" r:id="rId19"/>
    <p:sldId id="316" r:id="rId20"/>
    <p:sldId id="317" r:id="rId21"/>
    <p:sldId id="318" r:id="rId22"/>
    <p:sldId id="319" r:id="rId23"/>
    <p:sldId id="320" r:id="rId24"/>
    <p:sldId id="321" r:id="rId25"/>
    <p:sldId id="322" r:id="rId26"/>
    <p:sldId id="323" r:id="rId27"/>
    <p:sldId id="324" r:id="rId28"/>
    <p:sldId id="325" r:id="rId29"/>
    <p:sldId id="326" r:id="rId30"/>
    <p:sldId id="327" r:id="rId31"/>
    <p:sldId id="328" r:id="rId32"/>
    <p:sldId id="329" r:id="rId33"/>
    <p:sldId id="330" r:id="rId34"/>
    <p:sldId id="331" r:id="rId35"/>
    <p:sldId id="332" r:id="rId36"/>
    <p:sldId id="333" r:id="rId37"/>
    <p:sldId id="334" r:id="rId38"/>
    <p:sldId id="335" r:id="rId39"/>
    <p:sldId id="336" r:id="rId40"/>
    <p:sldId id="308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0FF1CE12-B100-0000-0000-000000000002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292" autoAdjust="0"/>
    <p:restoredTop sz="86444" autoAdjust="0"/>
  </p:normalViewPr>
  <p:slideViewPr>
    <p:cSldViewPr>
      <p:cViewPr>
        <p:scale>
          <a:sx n="70" d="100"/>
          <a:sy n="70" d="100"/>
        </p:scale>
        <p:origin x="-1632" y="-168"/>
      </p:cViewPr>
      <p:guideLst>
        <p:guide orient="horz" pos="2160"/>
        <p:guide pos="2880"/>
      </p:guideLst>
    </p:cSldViewPr>
  </p:slideViewPr>
  <p:outlineViewPr>
    <p:cViewPr>
      <p:scale>
        <a:sx n="1" d="1"/>
        <a:sy n="1" d="1"/>
      </p:scale>
      <p:origin x="0" y="691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0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1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tx>
        <c:rich>
          <a:bodyPr/>
          <a:lstStyle/>
          <a:p>
            <a:pPr>
              <a:defRPr/>
            </a:pPr>
            <a:r>
              <a:rPr lang="pl-PL" sz="1800" dirty="0" smtClean="0"/>
              <a:t>1.Czy jest Pani/ Pan  zadowolony  z wyboru naszej szkoły przez  dziecko?</a:t>
            </a:r>
            <a:endParaRPr lang="pl-PL" sz="1800" dirty="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Jeśli tak, to czy diagnoza powinna mieć miejsce: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2800"/>
                </a:pPr>
                <a:endParaRPr lang="pl-PL"/>
              </a:p>
            </c:txPr>
            <c:showVal val="1"/>
            <c:showLeaderLines val="1"/>
          </c:dLbls>
          <c:cat>
            <c:strRef>
              <c:f>Arkusz1!$A$2:$A$4</c:f>
              <c:strCache>
                <c:ptCount val="3"/>
                <c:pt idx="0">
                  <c:v>tak</c:v>
                </c:pt>
                <c:pt idx="1">
                  <c:v>nie</c:v>
                </c:pt>
                <c:pt idx="2">
                  <c:v>nie mam zdania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>
                  <c:v>126</c:v>
                </c:pt>
                <c:pt idx="1">
                  <c:v>8</c:v>
                </c:pt>
                <c:pt idx="2">
                  <c:v>14</c:v>
                </c:pt>
              </c:numCache>
            </c:numRef>
          </c:val>
        </c:ser>
      </c:pie3DChart>
    </c:plotArea>
    <c:legend>
      <c:legendPos val="r"/>
      <c:legendEntry>
        <c:idx val="2"/>
      </c:legendEntry>
      <c:layout>
        <c:manualLayout>
          <c:xMode val="edge"/>
          <c:yMode val="edge"/>
          <c:x val="0.72709787839020124"/>
          <c:y val="0.27369603860440628"/>
          <c:w val="0.26361953193350829"/>
          <c:h val="0.64251154058566751"/>
        </c:manualLayout>
      </c:layout>
      <c:txPr>
        <a:bodyPr/>
        <a:lstStyle/>
        <a:p>
          <a:pPr>
            <a:defRPr sz="2000"/>
          </a:pPr>
          <a:endParaRPr lang="pl-PL"/>
        </a:p>
      </c:txPr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tx>
        <c:rich>
          <a:bodyPr/>
          <a:lstStyle/>
          <a:p>
            <a:pPr algn="just">
              <a:defRPr/>
            </a:pPr>
            <a:r>
              <a:rPr lang="pl-PL" sz="1800" dirty="0" smtClean="0"/>
              <a:t>2. Co chciałby Pani/ Pan  żeby się zmieniło w naszej szkole?</a:t>
            </a:r>
            <a:endParaRPr lang="pl-PL" sz="1800" dirty="0"/>
          </a:p>
        </c:rich>
      </c:tx>
      <c:layout>
        <c:manualLayout>
          <c:xMode val="edge"/>
          <c:yMode val="edge"/>
          <c:x val="0.11351528680049196"/>
          <c:y val="0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2800"/>
                </a:pPr>
                <a:endParaRPr lang="pl-PL"/>
              </a:p>
            </c:txPr>
            <c:showVal val="1"/>
            <c:showLeaderLines val="1"/>
          </c:dLbls>
          <c:cat>
            <c:strRef>
              <c:f>Arkusz1!$A$2:$A$11</c:f>
              <c:strCache>
                <c:ptCount val="10"/>
                <c:pt idx="0">
                  <c:v>System oceniania niektórych nauczycieli przedmiotów geodezyjnych </c:v>
                </c:pt>
                <c:pt idx="1">
                  <c:v>Stan szatni </c:v>
                </c:pt>
                <c:pt idx="2">
                  <c:v>Bezpieczeństwo </c:v>
                </c:pt>
                <c:pt idx="3">
                  <c:v>Podejście nauczycieli do uczniów </c:v>
                </c:pt>
                <c:pt idx="4">
                  <c:v>Zajęcia wyrównawcze </c:v>
                </c:pt>
                <c:pt idx="5">
                  <c:v>Wyposażenie sal </c:v>
                </c:pt>
                <c:pt idx="6">
                  <c:v>Dyscyplina </c:v>
                </c:pt>
                <c:pt idx="7">
                  <c:v>Większa liczba kursów</c:v>
                </c:pt>
                <c:pt idx="8">
                  <c:v>Praktyki w szkole </c:v>
                </c:pt>
                <c:pt idx="9">
                  <c:v>Stan łazienek </c:v>
                </c:pt>
              </c:strCache>
            </c:strRef>
          </c:cat>
          <c:val>
            <c:numRef>
              <c:f>Arkusz1!$B$2:$B$11</c:f>
              <c:numCache>
                <c:formatCode>General</c:formatCode>
                <c:ptCount val="10"/>
                <c:pt idx="0">
                  <c:v>1</c:v>
                </c:pt>
                <c:pt idx="1">
                  <c:v>3</c:v>
                </c:pt>
                <c:pt idx="2">
                  <c:v>8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3</c:v>
                </c:pt>
                <c:pt idx="7">
                  <c:v>1</c:v>
                </c:pt>
                <c:pt idx="8">
                  <c:v>2</c:v>
                </c:pt>
                <c:pt idx="9">
                  <c:v>1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0904232283464566"/>
          <c:y val="8.2041678047720473E-2"/>
          <c:w val="0.38167508748906387"/>
          <c:h val="0.8820795184795619"/>
        </c:manualLayout>
      </c:layout>
      <c:txPr>
        <a:bodyPr/>
        <a:lstStyle/>
        <a:p>
          <a:pPr>
            <a:defRPr sz="1400"/>
          </a:pPr>
          <a:endParaRPr lang="pl-PL"/>
        </a:p>
      </c:txPr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tx>
        <c:rich>
          <a:bodyPr/>
          <a:lstStyle/>
          <a:p>
            <a:pPr>
              <a:defRPr/>
            </a:pPr>
            <a:r>
              <a:rPr lang="pl-PL" sz="1800" dirty="0" smtClean="0"/>
              <a:t>3. Czy jest Pani/ Pan  zadowolony z wyboru klasy przez  dziecko?</a:t>
            </a:r>
            <a:endParaRPr lang="pl-PL" sz="1800" dirty="0"/>
          </a:p>
        </c:rich>
      </c:tx>
      <c:layout>
        <c:manualLayout>
          <c:xMode val="edge"/>
          <c:yMode val="edge"/>
          <c:x val="0.11351528680049196"/>
          <c:y val="0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4.0909319042523554E-2"/>
          <c:y val="8.2717373096848956E-2"/>
          <c:w val="0.60817519685039423"/>
          <c:h val="0.83022756322709845"/>
        </c:manualLayout>
      </c:layout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Wyniki diagnozy wykorzystujecie Państwo na: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2800"/>
                </a:pPr>
                <a:endParaRPr lang="pl-PL"/>
              </a:p>
            </c:txPr>
            <c:showVal val="1"/>
            <c:showLeaderLines val="1"/>
          </c:dLbls>
          <c:cat>
            <c:strRef>
              <c:f>Arkusz1!$A$2:$A$4</c:f>
              <c:strCache>
                <c:ptCount val="3"/>
                <c:pt idx="0">
                  <c:v>tak</c:v>
                </c:pt>
                <c:pt idx="1">
                  <c:v>nie</c:v>
                </c:pt>
                <c:pt idx="2">
                  <c:v>nie mam zdania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>
                  <c:v>127</c:v>
                </c:pt>
                <c:pt idx="1">
                  <c:v>3</c:v>
                </c:pt>
                <c:pt idx="2">
                  <c:v>20</c:v>
                </c:pt>
              </c:numCache>
            </c:numRef>
          </c:val>
        </c:ser>
      </c:pie3DChart>
    </c:plotArea>
    <c:legend>
      <c:legendPos val="r"/>
      <c:legendEntry>
        <c:idx val="0"/>
        <c:txPr>
          <a:bodyPr/>
          <a:lstStyle/>
          <a:p>
            <a:pPr>
              <a:defRPr sz="1800"/>
            </a:pPr>
            <a:endParaRPr lang="pl-PL"/>
          </a:p>
        </c:txPr>
      </c:legendEntry>
      <c:legendEntry>
        <c:idx val="1"/>
        <c:txPr>
          <a:bodyPr/>
          <a:lstStyle/>
          <a:p>
            <a:pPr>
              <a:defRPr sz="1800"/>
            </a:pPr>
            <a:endParaRPr lang="pl-PL"/>
          </a:p>
        </c:txPr>
      </c:legendEntry>
      <c:legendEntry>
        <c:idx val="2"/>
        <c:txPr>
          <a:bodyPr/>
          <a:lstStyle/>
          <a:p>
            <a:pPr>
              <a:defRPr sz="1800"/>
            </a:pPr>
            <a:endParaRPr lang="pl-PL"/>
          </a:p>
        </c:txPr>
      </c:legendEntry>
      <c:layout>
        <c:manualLayout>
          <c:xMode val="edge"/>
          <c:yMode val="edge"/>
          <c:x val="0.68911953193350861"/>
          <c:y val="0.10027129665540382"/>
          <c:w val="0.20854232283464574"/>
          <c:h val="0.89972873384438901"/>
        </c:manualLayout>
      </c:layout>
      <c:txPr>
        <a:bodyPr/>
        <a:lstStyle/>
        <a:p>
          <a:pPr>
            <a:defRPr sz="2000"/>
          </a:pPr>
          <a:endParaRPr lang="pl-PL"/>
        </a:p>
      </c:txPr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tx>
        <c:rich>
          <a:bodyPr/>
          <a:lstStyle/>
          <a:p>
            <a:pPr>
              <a:defRPr/>
            </a:pPr>
            <a:r>
              <a:rPr lang="pl-PL" sz="1800" dirty="0" smtClean="0"/>
              <a:t>4. Czym kierowała/ł się Pani/ Pan  wybierając naszą  szkołę dla dziecka ?</a:t>
            </a:r>
            <a:endParaRPr lang="pl-PL" sz="1800" dirty="0"/>
          </a:p>
        </c:rich>
      </c:tx>
      <c:layout>
        <c:manualLayout>
          <c:xMode val="edge"/>
          <c:yMode val="edge"/>
          <c:x val="0.11351528680049196"/>
          <c:y val="0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4.0909319042523554E-2"/>
          <c:y val="0.15937923161516723"/>
          <c:w val="0.60522100858189465"/>
          <c:h val="0.82513597522980564"/>
        </c:manualLayout>
      </c:layout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Wyniki diagnozy wykorzystujecie Państwo na:</c:v>
                </c:pt>
              </c:strCache>
            </c:strRef>
          </c:tx>
          <c:explosion val="25"/>
          <c:dLbls>
            <c:dLbl>
              <c:idx val="2"/>
              <c:layout>
                <c:manualLayout>
                  <c:x val="-7.0085848643919507E-2"/>
                  <c:y val="-8.0945135523827774E-2"/>
                </c:manualLayout>
              </c:layout>
              <c:showVal val="1"/>
            </c:dLbl>
            <c:txPr>
              <a:bodyPr/>
              <a:lstStyle/>
              <a:p>
                <a:pPr>
                  <a:defRPr sz="2800"/>
                </a:pPr>
                <a:endParaRPr lang="pl-PL"/>
              </a:p>
            </c:txPr>
            <c:showVal val="1"/>
            <c:showLeaderLines val="1"/>
          </c:dLbls>
          <c:cat>
            <c:strRef>
              <c:f>Arkusz1!$A$2:$A$8</c:f>
              <c:strCache>
                <c:ptCount val="7"/>
                <c:pt idx="0">
                  <c:v>Opinia kolegów/znajomych dziecka </c:v>
                </c:pt>
                <c:pt idx="1">
                  <c:v>Możliwość rozwijania własnych zainteresowań podczas zajęć pozalekcyjnych </c:v>
                </c:pt>
                <c:pt idx="2">
                  <c:v>Renoma, opinia o szkole </c:v>
                </c:pt>
                <c:pt idx="3">
                  <c:v>Bliskość miejsca zamieszkania </c:v>
                </c:pt>
                <c:pt idx="4">
                  <c:v>Kierunki kształcenia</c:v>
                </c:pt>
                <c:pt idx="5">
                  <c:v>Do tej szkoły szedł kolega dziecka   </c:v>
                </c:pt>
                <c:pt idx="6">
                  <c:v>Nie dostało się do innej  </c:v>
                </c:pt>
              </c:strCache>
            </c:strRef>
          </c:cat>
          <c:val>
            <c:numRef>
              <c:f>Arkusz1!$B$2:$B$8</c:f>
              <c:numCache>
                <c:formatCode>General</c:formatCode>
                <c:ptCount val="7"/>
                <c:pt idx="0">
                  <c:v>10</c:v>
                </c:pt>
                <c:pt idx="1">
                  <c:v>48</c:v>
                </c:pt>
                <c:pt idx="2">
                  <c:v>20</c:v>
                </c:pt>
                <c:pt idx="3">
                  <c:v>73</c:v>
                </c:pt>
                <c:pt idx="4">
                  <c:v>102</c:v>
                </c:pt>
                <c:pt idx="5">
                  <c:v>7</c:v>
                </c:pt>
                <c:pt idx="6">
                  <c:v>2</c:v>
                </c:pt>
              </c:numCache>
            </c:numRef>
          </c:val>
        </c:ser>
      </c:pie3DChart>
    </c:plotArea>
    <c:legend>
      <c:legendPos val="r"/>
      <c:legendEntry>
        <c:idx val="0"/>
        <c:txPr>
          <a:bodyPr/>
          <a:lstStyle/>
          <a:p>
            <a:pPr>
              <a:defRPr sz="1400"/>
            </a:pPr>
            <a:endParaRPr lang="pl-PL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pl-PL"/>
          </a:p>
        </c:txPr>
      </c:legendEntry>
      <c:layout>
        <c:manualLayout>
          <c:xMode val="edge"/>
          <c:yMode val="edge"/>
          <c:x val="0.69478007436570433"/>
          <c:y val="0.10764942631943512"/>
          <c:w val="0.27027077865266852"/>
          <c:h val="0.8923196373354908"/>
        </c:manualLayout>
      </c:layout>
      <c:txPr>
        <a:bodyPr/>
        <a:lstStyle/>
        <a:p>
          <a:pPr>
            <a:defRPr sz="1400"/>
          </a:pPr>
          <a:endParaRPr lang="pl-PL"/>
        </a:p>
      </c:txPr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tx>
        <c:rich>
          <a:bodyPr/>
          <a:lstStyle/>
          <a:p>
            <a:pPr algn="ctr">
              <a:defRPr/>
            </a:pPr>
            <a:r>
              <a:rPr lang="pl-PL" sz="2160" b="1" i="0" u="none" strike="noStrike" baseline="0" dirty="0" smtClean="0"/>
              <a:t>5.Co jest największą wg  Pani/ Pana  zaletą tej szkoły/klasy?</a:t>
            </a:r>
            <a:endParaRPr lang="pl-PL" sz="2800" dirty="0"/>
          </a:p>
        </c:rich>
      </c:tx>
      <c:layout>
        <c:manualLayout>
          <c:xMode val="edge"/>
          <c:yMode val="edge"/>
          <c:x val="0.12200699912510939"/>
          <c:y val="1.1978401903867954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4.2456418097794199E-2"/>
          <c:y val="0.17215961511522873"/>
          <c:w val="0.60522100858189476"/>
          <c:h val="0.82513597522980564"/>
        </c:manualLayout>
      </c:layout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Wyniki diagnozy wykorzystujecie Państwo na:</c:v>
                </c:pt>
              </c:strCache>
            </c:strRef>
          </c:tx>
          <c:explosion val="25"/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2800" dirty="0"/>
                      <a:t>2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800"/>
                </a:pPr>
                <a:endParaRPr lang="pl-PL"/>
              </a:p>
            </c:txPr>
            <c:showVal val="1"/>
            <c:showLeaderLines val="1"/>
          </c:dLbls>
          <c:cat>
            <c:strRef>
              <c:f>Arkusz1!$A$2:$A$11</c:f>
              <c:strCache>
                <c:ptCount val="10"/>
                <c:pt idx="0">
                  <c:v>Dyscyplina </c:v>
                </c:pt>
                <c:pt idx="1">
                  <c:v>Rozwijanie zainteresowań </c:v>
                </c:pt>
                <c:pt idx="2">
                  <c:v>Zdobywanie umiejętności praktycznych </c:v>
                </c:pt>
                <c:pt idx="3">
                  <c:v>Renoma szkoły </c:v>
                </c:pt>
                <c:pt idx="4">
                  <c:v>Kadra </c:v>
                </c:pt>
                <c:pt idx="5">
                  <c:v>Zdobycie zawodu </c:v>
                </c:pt>
                <c:pt idx="6">
                  <c:v>Wysoki poziom kształcenia </c:v>
                </c:pt>
                <c:pt idx="7">
                  <c:v>Praktyka w szkole </c:v>
                </c:pt>
                <c:pt idx="8">
                  <c:v>Stołówka szkolna </c:v>
                </c:pt>
                <c:pt idx="9">
                  <c:v>Troska o uczniów </c:v>
                </c:pt>
              </c:strCache>
            </c:strRef>
          </c:cat>
          <c:val>
            <c:numRef>
              <c:f>Arkusz1!$B$2:$B$11</c:f>
              <c:numCache>
                <c:formatCode>General</c:formatCode>
                <c:ptCount val="10"/>
                <c:pt idx="0">
                  <c:v>3</c:v>
                </c:pt>
                <c:pt idx="1">
                  <c:v>4</c:v>
                </c:pt>
                <c:pt idx="2">
                  <c:v>2</c:v>
                </c:pt>
                <c:pt idx="3">
                  <c:v>2</c:v>
                </c:pt>
                <c:pt idx="4">
                  <c:v>14</c:v>
                </c:pt>
                <c:pt idx="5">
                  <c:v>9</c:v>
                </c:pt>
                <c:pt idx="6">
                  <c:v>6</c:v>
                </c:pt>
                <c:pt idx="7">
                  <c:v>2</c:v>
                </c:pt>
                <c:pt idx="8">
                  <c:v>1</c:v>
                </c:pt>
                <c:pt idx="9">
                  <c:v>5</c:v>
                </c:pt>
              </c:numCache>
            </c:numRef>
          </c:val>
        </c:ser>
      </c:pie3DChart>
    </c:plotArea>
    <c:legend>
      <c:legendPos val="r"/>
      <c:legendEntry>
        <c:idx val="0"/>
        <c:txPr>
          <a:bodyPr/>
          <a:lstStyle/>
          <a:p>
            <a:pPr>
              <a:defRPr sz="1800"/>
            </a:pPr>
            <a:endParaRPr lang="pl-PL"/>
          </a:p>
        </c:txPr>
      </c:legendEntry>
      <c:legendEntry>
        <c:idx val="1"/>
        <c:txPr>
          <a:bodyPr/>
          <a:lstStyle/>
          <a:p>
            <a:pPr>
              <a:defRPr sz="1800"/>
            </a:pPr>
            <a:endParaRPr lang="pl-PL"/>
          </a:p>
        </c:txPr>
      </c:legendEntry>
      <c:layout>
        <c:manualLayout>
          <c:xMode val="edge"/>
          <c:yMode val="edge"/>
          <c:x val="0.63783568394934675"/>
          <c:y val="0.10764942631943511"/>
          <c:w val="0.33415966754155746"/>
          <c:h val="0.85638443162388689"/>
        </c:manualLayout>
      </c:layout>
      <c:txPr>
        <a:bodyPr/>
        <a:lstStyle/>
        <a:p>
          <a:pPr>
            <a:defRPr sz="1800"/>
          </a:pPr>
          <a:endParaRPr lang="pl-PL"/>
        </a:p>
      </c:txPr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tx>
        <c:rich>
          <a:bodyPr/>
          <a:lstStyle/>
          <a:p>
            <a:pPr algn="just">
              <a:defRPr/>
            </a:pPr>
            <a:r>
              <a:rPr lang="pl-PL" sz="1800" dirty="0" smtClean="0"/>
              <a:t>6. Co jest największa wg  Pani/ Pana  wadą  tej szkoły/klasy?</a:t>
            </a:r>
            <a:endParaRPr lang="pl-PL" sz="1800" dirty="0"/>
          </a:p>
        </c:rich>
      </c:tx>
      <c:layout>
        <c:manualLayout>
          <c:xMode val="edge"/>
          <c:yMode val="edge"/>
          <c:x val="0.16073753280839909"/>
          <c:y val="0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2.0234142607174131E-2"/>
          <c:y val="0.13622442281080091"/>
          <c:w val="0.55244324146981649"/>
          <c:h val="0.75326548213161981"/>
        </c:manualLayout>
      </c:layout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Wyniki diagnozy wykorzystujecie Państwo na:</c:v>
                </c:pt>
              </c:strCache>
            </c:strRef>
          </c:tx>
          <c:explosion val="25"/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2800" dirty="0"/>
                      <a:t>2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800"/>
                </a:pPr>
                <a:endParaRPr lang="pl-PL"/>
              </a:p>
            </c:txPr>
            <c:showVal val="1"/>
            <c:showLeaderLines val="1"/>
          </c:dLbls>
          <c:cat>
            <c:strRef>
              <c:f>Arkusz1!$A$2:$A$12</c:f>
              <c:strCache>
                <c:ptCount val="11"/>
                <c:pt idx="0">
                  <c:v>System oceniania nauczycieli historii </c:v>
                </c:pt>
                <c:pt idx="1">
                  <c:v>Stan szatni </c:v>
                </c:pt>
                <c:pt idx="2">
                  <c:v>Duża liczba uczniów w klasie </c:v>
                </c:pt>
                <c:pt idx="3">
                  <c:v>Brak bezpieczeństwa na zajęciach </c:v>
                </c:pt>
                <c:pt idx="4">
                  <c:v>Brak zajęć dodatkowych </c:v>
                </c:pt>
                <c:pt idx="5">
                  <c:v>Samowolne wyjścia uczniów poza szkołę </c:v>
                </c:pt>
                <c:pt idx="6">
                  <c:v>Częste zmiany nauczycieli </c:v>
                </c:pt>
                <c:pt idx="7">
                  <c:v>Łączenie klas </c:v>
                </c:pt>
                <c:pt idx="8">
                  <c:v>Brak dyscypliny </c:v>
                </c:pt>
                <c:pt idx="9">
                  <c:v>Braki w wyposażeniu sal lekcyjnych </c:v>
                </c:pt>
                <c:pt idx="10">
                  <c:v>Długotrwały remont </c:v>
                </c:pt>
              </c:strCache>
            </c:strRef>
          </c:cat>
          <c:val>
            <c:numRef>
              <c:f>Arkusz1!$B$2:$B$12</c:f>
              <c:numCache>
                <c:formatCode>General</c:formatCode>
                <c:ptCount val="11"/>
                <c:pt idx="0">
                  <c:v>2</c:v>
                </c:pt>
                <c:pt idx="1">
                  <c:v>4</c:v>
                </c:pt>
                <c:pt idx="2">
                  <c:v>1</c:v>
                </c:pt>
                <c:pt idx="3">
                  <c:v>5</c:v>
                </c:pt>
                <c:pt idx="4">
                  <c:v>3</c:v>
                </c:pt>
                <c:pt idx="5">
                  <c:v>1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</c:numCache>
            </c:numRef>
          </c:val>
        </c:ser>
      </c:pie3DChart>
    </c:plotArea>
    <c:legend>
      <c:legendPos val="r"/>
      <c:legendEntry>
        <c:idx val="0"/>
        <c:txPr>
          <a:bodyPr/>
          <a:lstStyle/>
          <a:p>
            <a:pPr>
              <a:defRPr sz="1400"/>
            </a:pPr>
            <a:endParaRPr lang="pl-PL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pl-PL"/>
          </a:p>
        </c:txPr>
      </c:legendEntry>
      <c:layout>
        <c:manualLayout>
          <c:xMode val="edge"/>
          <c:yMode val="edge"/>
          <c:x val="0.57705774278215227"/>
          <c:y val="8.2099023467858648E-2"/>
          <c:w val="0.39474442257217845"/>
          <c:h val="0.88273691581239577"/>
        </c:manualLayout>
      </c:layout>
      <c:txPr>
        <a:bodyPr/>
        <a:lstStyle/>
        <a:p>
          <a:pPr>
            <a:defRPr sz="1400"/>
          </a:pPr>
          <a:endParaRPr lang="pl-PL"/>
        </a:p>
      </c:txPr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tx>
        <c:rich>
          <a:bodyPr/>
          <a:lstStyle/>
          <a:p>
            <a:pPr algn="just">
              <a:defRPr/>
            </a:pPr>
            <a:r>
              <a:rPr lang="pl-PL" dirty="0"/>
              <a:t>7. W jakich zajęciach dodatkowych wg  Pani/ Pana  chce  uczestniczyć </a:t>
            </a:r>
            <a:r>
              <a:rPr lang="pl-PL" dirty="0" smtClean="0"/>
              <a:t>dziecko? (wspomagające </a:t>
            </a:r>
            <a:r>
              <a:rPr lang="pl-PL" dirty="0"/>
              <a:t>np. matematyka, sportowe np. piłka nożna…)</a:t>
            </a:r>
          </a:p>
        </c:rich>
      </c:tx>
      <c:layout>
        <c:manualLayout>
          <c:xMode val="edge"/>
          <c:yMode val="edge"/>
          <c:x val="0.10657086614173228"/>
          <c:y val="0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4.2456418097794199E-2"/>
          <c:y val="0.17215961511522873"/>
          <c:w val="0.6052210085818952"/>
          <c:h val="0.82513597522980564"/>
        </c:manualLayout>
      </c:layout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Wyniki diagnozy wykorzystujecie Państwo na:</c:v>
                </c:pt>
              </c:strCache>
            </c:strRef>
          </c:tx>
          <c:explosion val="13"/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pl-PL" sz="2800" dirty="0" smtClean="0"/>
                      <a:t>4</a:t>
                    </a:r>
                    <a:endParaRPr lang="en-US" sz="2800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800"/>
                </a:pPr>
                <a:endParaRPr lang="pl-PL"/>
              </a:p>
            </c:txPr>
            <c:showVal val="1"/>
            <c:showLeaderLines val="1"/>
          </c:dLbls>
          <c:cat>
            <c:strRef>
              <c:f>Arkusz1!$A$2:$A$4</c:f>
              <c:strCache>
                <c:ptCount val="3"/>
                <c:pt idx="0">
                  <c:v>Matematyka </c:v>
                </c:pt>
                <c:pt idx="1">
                  <c:v>Zajęcia sportowe </c:v>
                </c:pt>
                <c:pt idx="2">
                  <c:v>Język angielski 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>
                  <c:v>35</c:v>
                </c:pt>
                <c:pt idx="1">
                  <c:v>27</c:v>
                </c:pt>
                <c:pt idx="2">
                  <c:v>4</c:v>
                </c:pt>
              </c:numCache>
            </c:numRef>
          </c:val>
        </c:ser>
      </c:pie3DChart>
    </c:plotArea>
    <c:legend>
      <c:legendPos val="r"/>
      <c:legendEntry>
        <c:idx val="0"/>
        <c:txPr>
          <a:bodyPr/>
          <a:lstStyle/>
          <a:p>
            <a:pPr>
              <a:defRPr sz="2400"/>
            </a:pPr>
            <a:endParaRPr lang="pl-PL"/>
          </a:p>
        </c:txPr>
      </c:legendEntry>
      <c:legendEntry>
        <c:idx val="1"/>
        <c:txPr>
          <a:bodyPr/>
          <a:lstStyle/>
          <a:p>
            <a:pPr>
              <a:defRPr sz="2400"/>
            </a:pPr>
            <a:endParaRPr lang="pl-PL"/>
          </a:p>
        </c:txPr>
      </c:legendEntry>
      <c:layout>
        <c:manualLayout>
          <c:xMode val="edge"/>
          <c:yMode val="edge"/>
          <c:x val="0.67331397637795276"/>
          <c:y val="0.32499422773073616"/>
          <c:w val="0.29439020122484716"/>
          <c:h val="0.50251678485356499"/>
        </c:manualLayout>
      </c:layout>
      <c:txPr>
        <a:bodyPr/>
        <a:lstStyle/>
        <a:p>
          <a:pPr>
            <a:defRPr sz="2400"/>
          </a:pPr>
          <a:endParaRPr lang="pl-PL"/>
        </a:p>
      </c:txPr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tx>
        <c:rich>
          <a:bodyPr/>
          <a:lstStyle/>
          <a:p>
            <a:pPr algn="l">
              <a:defRPr sz="2400"/>
            </a:pPr>
            <a:r>
              <a:rPr lang="pl-PL" sz="2400" dirty="0" smtClean="0"/>
              <a:t>8. Płeć</a:t>
            </a:r>
            <a:endParaRPr lang="pl-PL" sz="2400" dirty="0"/>
          </a:p>
        </c:rich>
      </c:tx>
      <c:layout>
        <c:manualLayout>
          <c:xMode val="edge"/>
          <c:yMode val="edge"/>
          <c:x val="0.45240419947506572"/>
          <c:y val="5.2704968377018983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1.7702833213463661E-2"/>
          <c:y val="0.16193530831517924"/>
          <c:w val="0.60522100858189543"/>
          <c:h val="0.82513597522980564"/>
        </c:manualLayout>
      </c:layout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Wyniki diagnozy wykorzystujecie Państwo na:</c:v>
                </c:pt>
              </c:strCache>
            </c:strRef>
          </c:tx>
          <c:explosion val="25"/>
          <c:dLbls>
            <c:dLbl>
              <c:idx val="2"/>
              <c:tx>
                <c:rich>
                  <a:bodyPr/>
                  <a:lstStyle/>
                  <a:p>
                    <a:r>
                      <a:rPr lang="en-US" sz="2800" dirty="0"/>
                      <a:t>2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800"/>
                </a:pPr>
                <a:endParaRPr lang="pl-PL"/>
              </a:p>
            </c:txPr>
            <c:showVal val="1"/>
            <c:showLeaderLines val="1"/>
          </c:dLbls>
          <c:cat>
            <c:strRef>
              <c:f>Arkusz1!$A$2:$A$3</c:f>
              <c:strCache>
                <c:ptCount val="2"/>
                <c:pt idx="0">
                  <c:v>Kobieta </c:v>
                </c:pt>
                <c:pt idx="1">
                  <c:v>Mężczyzna </c:v>
                </c:pt>
              </c:strCache>
            </c:strRef>
          </c:cat>
          <c:val>
            <c:numRef>
              <c:f>Arkusz1!$B$2:$B$3</c:f>
              <c:numCache>
                <c:formatCode>General</c:formatCode>
                <c:ptCount val="2"/>
                <c:pt idx="0">
                  <c:v>105</c:v>
                </c:pt>
                <c:pt idx="1">
                  <c:v>45</c:v>
                </c:pt>
              </c:numCache>
            </c:numRef>
          </c:val>
        </c:ser>
      </c:pie3DChart>
    </c:plotArea>
    <c:legend>
      <c:legendPos val="r"/>
      <c:legendEntry>
        <c:idx val="0"/>
        <c:txPr>
          <a:bodyPr/>
          <a:lstStyle/>
          <a:p>
            <a:pPr>
              <a:defRPr sz="2400"/>
            </a:pPr>
            <a:endParaRPr lang="pl-PL"/>
          </a:p>
        </c:txPr>
      </c:legendEntry>
      <c:legendEntry>
        <c:idx val="1"/>
        <c:txPr>
          <a:bodyPr/>
          <a:lstStyle/>
          <a:p>
            <a:pPr>
              <a:defRPr sz="2400"/>
            </a:pPr>
            <a:endParaRPr lang="pl-PL"/>
          </a:p>
        </c:txPr>
      </c:legendEntry>
      <c:layout>
        <c:manualLayout>
          <c:xMode val="edge"/>
          <c:yMode val="edge"/>
          <c:x val="0.67331397637795276"/>
          <c:y val="0.10027129665540382"/>
          <c:w val="0.20307491251093621"/>
          <c:h val="0.89972873384438901"/>
        </c:manualLayout>
      </c:layout>
      <c:txPr>
        <a:bodyPr/>
        <a:lstStyle/>
        <a:p>
          <a:pPr>
            <a:defRPr sz="2400"/>
          </a:pPr>
          <a:endParaRPr lang="pl-PL"/>
        </a:p>
      </c:txPr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tx>
        <c:rich>
          <a:bodyPr/>
          <a:lstStyle/>
          <a:p>
            <a:pPr>
              <a:defRPr/>
            </a:pPr>
            <a:r>
              <a:rPr lang="pl-PL" sz="1800" dirty="0" smtClean="0"/>
              <a:t>1.Czy jesteś zadowolony z wyboru szkoły?</a:t>
            </a:r>
            <a:endParaRPr lang="pl-PL" sz="1800" dirty="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Jeśli tak, to czy diagnoza powinna mieć miejsce: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2800"/>
                </a:pPr>
                <a:endParaRPr lang="pl-PL"/>
              </a:p>
            </c:txPr>
            <c:showVal val="1"/>
            <c:showLeaderLines val="1"/>
          </c:dLbls>
          <c:cat>
            <c:strRef>
              <c:f>Arkusz1!$A$2:$A$4</c:f>
              <c:strCache>
                <c:ptCount val="3"/>
                <c:pt idx="0">
                  <c:v>tak</c:v>
                </c:pt>
                <c:pt idx="1">
                  <c:v>nie</c:v>
                </c:pt>
                <c:pt idx="2">
                  <c:v>nie mam zdania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>
                  <c:v>145</c:v>
                </c:pt>
                <c:pt idx="1">
                  <c:v>27</c:v>
                </c:pt>
                <c:pt idx="2">
                  <c:v>28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2709787839020179"/>
          <c:y val="0.27369603860440628"/>
          <c:w val="0.26361953193350834"/>
          <c:h val="0.64251154058566751"/>
        </c:manualLayout>
      </c:layout>
      <c:txPr>
        <a:bodyPr/>
        <a:lstStyle/>
        <a:p>
          <a:pPr>
            <a:defRPr sz="2000"/>
          </a:pPr>
          <a:endParaRPr lang="pl-PL"/>
        </a:p>
      </c:txPr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tx>
        <c:rich>
          <a:bodyPr/>
          <a:lstStyle/>
          <a:p>
            <a:pPr algn="just">
              <a:defRPr/>
            </a:pPr>
            <a:r>
              <a:rPr lang="pl-PL" sz="1800" dirty="0" smtClean="0"/>
              <a:t>2. Co chciałbyś żeby się zmieniło w szkole?</a:t>
            </a:r>
            <a:endParaRPr lang="pl-PL" sz="1800" dirty="0"/>
          </a:p>
        </c:rich>
      </c:tx>
      <c:layout>
        <c:manualLayout>
          <c:xMode val="edge"/>
          <c:yMode val="edge"/>
          <c:x val="0.11351528680049196"/>
          <c:y val="0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2800"/>
                </a:pPr>
                <a:endParaRPr lang="pl-PL"/>
              </a:p>
            </c:txPr>
            <c:showVal val="1"/>
            <c:showLeaderLines val="1"/>
          </c:dLbls>
          <c:cat>
            <c:strRef>
              <c:f>Arkusz1!$A$2:$A$12</c:f>
              <c:strCache>
                <c:ptCount val="11"/>
                <c:pt idx="0">
                  <c:v>Stan toalet</c:v>
                </c:pt>
                <c:pt idx="1">
                  <c:v>Stan szatni </c:v>
                </c:pt>
                <c:pt idx="2">
                  <c:v>Bezpieczeństwo </c:v>
                </c:pt>
                <c:pt idx="3">
                  <c:v>Dwa szczęśliwe numerki</c:v>
                </c:pt>
                <c:pt idx="4">
                  <c:v>Większa liczba konkursów</c:v>
                </c:pt>
                <c:pt idx="5">
                  <c:v>Zwiększenie liczby godzin zajęć praktycznych</c:v>
                </c:pt>
                <c:pt idx="6">
                  <c:v>Płatne praktyki zagraniczne</c:v>
                </c:pt>
                <c:pt idx="7">
                  <c:v>Wyposażenie sal lekcyjnych</c:v>
                </c:pt>
                <c:pt idx="8">
                  <c:v>Praktyki w szkole </c:v>
                </c:pt>
                <c:pt idx="9">
                  <c:v>Szacunek uczniów względem siebie</c:v>
                </c:pt>
                <c:pt idx="10">
                  <c:v>Otwarte drzwi frontowe</c:v>
                </c:pt>
              </c:strCache>
            </c:strRef>
          </c:cat>
          <c:val>
            <c:numRef>
              <c:f>Arkusz1!$B$2:$B$12</c:f>
              <c:numCache>
                <c:formatCode>General</c:formatCode>
                <c:ptCount val="11"/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8.9597878390201224E-2"/>
          <c:y val="7.0063276143852479E-2"/>
          <c:w val="0.68861953193350833"/>
          <c:h val="0.88207951847956212"/>
        </c:manualLayout>
      </c:layout>
      <c:txPr>
        <a:bodyPr/>
        <a:lstStyle/>
        <a:p>
          <a:pPr>
            <a:defRPr sz="2400"/>
          </a:pPr>
          <a:endParaRPr lang="pl-PL"/>
        </a:p>
      </c:txPr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tx>
        <c:rich>
          <a:bodyPr/>
          <a:lstStyle/>
          <a:p>
            <a:pPr>
              <a:defRPr/>
            </a:pPr>
            <a:r>
              <a:rPr lang="pl-PL" sz="1800" dirty="0" smtClean="0"/>
              <a:t>3. Czy jesteś zadowolony z wyboru klasy?</a:t>
            </a:r>
            <a:endParaRPr lang="pl-PL" sz="1800" dirty="0"/>
          </a:p>
        </c:rich>
      </c:tx>
      <c:layout>
        <c:manualLayout>
          <c:xMode val="edge"/>
          <c:yMode val="edge"/>
          <c:x val="0.11351528680049196"/>
          <c:y val="0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4.0909319042523554E-2"/>
          <c:y val="8.2717373096848984E-2"/>
          <c:w val="0.60817519685039445"/>
          <c:h val="0.83022756322709845"/>
        </c:manualLayout>
      </c:layout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Wyniki diagnozy wykorzystujecie Państwo na: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2800"/>
                </a:pPr>
                <a:endParaRPr lang="pl-PL"/>
              </a:p>
            </c:txPr>
            <c:showVal val="1"/>
            <c:showLeaderLines val="1"/>
          </c:dLbls>
          <c:cat>
            <c:strRef>
              <c:f>Arkusz1!$A$2:$A$4</c:f>
              <c:strCache>
                <c:ptCount val="3"/>
                <c:pt idx="0">
                  <c:v>tak</c:v>
                </c:pt>
                <c:pt idx="1">
                  <c:v>nie</c:v>
                </c:pt>
                <c:pt idx="2">
                  <c:v>nie mam zdania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>
                  <c:v>142</c:v>
                </c:pt>
                <c:pt idx="1">
                  <c:v>20</c:v>
                </c:pt>
                <c:pt idx="2">
                  <c:v>38</c:v>
                </c:pt>
              </c:numCache>
            </c:numRef>
          </c:val>
        </c:ser>
      </c:pie3DChart>
    </c:plotArea>
    <c:legend>
      <c:legendPos val="r"/>
      <c:legendEntry>
        <c:idx val="0"/>
        <c:txPr>
          <a:bodyPr/>
          <a:lstStyle/>
          <a:p>
            <a:pPr>
              <a:defRPr sz="1800"/>
            </a:pPr>
            <a:endParaRPr lang="pl-PL"/>
          </a:p>
        </c:txPr>
      </c:legendEntry>
      <c:legendEntry>
        <c:idx val="1"/>
        <c:txPr>
          <a:bodyPr/>
          <a:lstStyle/>
          <a:p>
            <a:pPr>
              <a:defRPr sz="1800"/>
            </a:pPr>
            <a:endParaRPr lang="pl-PL"/>
          </a:p>
        </c:txPr>
      </c:legendEntry>
      <c:legendEntry>
        <c:idx val="2"/>
        <c:txPr>
          <a:bodyPr/>
          <a:lstStyle/>
          <a:p>
            <a:pPr>
              <a:defRPr sz="1800"/>
            </a:pPr>
            <a:endParaRPr lang="pl-PL"/>
          </a:p>
        </c:txPr>
      </c:legendEntry>
      <c:layout>
        <c:manualLayout>
          <c:xMode val="edge"/>
          <c:yMode val="edge"/>
          <c:x val="0.68911953193350861"/>
          <c:y val="0.10027129665540382"/>
          <c:w val="0.20854232283464574"/>
          <c:h val="0.89972873384438923"/>
        </c:manualLayout>
      </c:layout>
      <c:txPr>
        <a:bodyPr/>
        <a:lstStyle/>
        <a:p>
          <a:pPr>
            <a:defRPr sz="2000"/>
          </a:pPr>
          <a:endParaRPr lang="pl-PL"/>
        </a:p>
      </c:txPr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tx>
        <c:rich>
          <a:bodyPr/>
          <a:lstStyle/>
          <a:p>
            <a:pPr algn="just">
              <a:defRPr/>
            </a:pPr>
            <a:r>
              <a:rPr lang="pl-PL" sz="1800" dirty="0" smtClean="0"/>
              <a:t>2. Co chciałby Pani/ Pan  żeby się zmieniło w naszej szkole?</a:t>
            </a:r>
            <a:endParaRPr lang="pl-PL" sz="1800" dirty="0"/>
          </a:p>
        </c:rich>
      </c:tx>
      <c:layout>
        <c:manualLayout>
          <c:xMode val="edge"/>
          <c:yMode val="edge"/>
          <c:x val="0.11351528680049196"/>
          <c:y val="0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2800"/>
                </a:pPr>
                <a:endParaRPr lang="pl-PL"/>
              </a:p>
            </c:txPr>
            <c:showVal val="1"/>
            <c:showLeaderLines val="1"/>
          </c:dLbls>
          <c:cat>
            <c:strRef>
              <c:f>Arkusz1!$A$2:$A$10</c:f>
              <c:strCache>
                <c:ptCount val="9"/>
                <c:pt idx="0">
                  <c:v>Język angielski jako przedmiot obowiązkowy </c:v>
                </c:pt>
                <c:pt idx="1">
                  <c:v>Wprowadzenie płatnych praktyk </c:v>
                </c:pt>
                <c:pt idx="2">
                  <c:v>Kultura osobista uczniów </c:v>
                </c:pt>
                <c:pt idx="3">
                  <c:v>Stan toalet </c:v>
                </c:pt>
                <c:pt idx="4">
                  <c:v>Dyscyplina</c:v>
                </c:pt>
                <c:pt idx="5">
                  <c:v>Bezpieczeństwo </c:v>
                </c:pt>
                <c:pt idx="6">
                  <c:v>Zakaz wychodzenia uczniów poza  teren szkoły</c:v>
                </c:pt>
                <c:pt idx="7">
                  <c:v>Remont i doposażenie sal lekcyjnych </c:v>
                </c:pt>
                <c:pt idx="8">
                  <c:v>Zmniejszenie liczebności klas </c:v>
                </c:pt>
              </c:strCache>
            </c:strRef>
          </c:cat>
          <c:val>
            <c:numRef>
              <c:f>Arkusz1!$B$2:$B$10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5</c:v>
                </c:pt>
                <c:pt idx="3">
                  <c:v>5</c:v>
                </c:pt>
                <c:pt idx="4">
                  <c:v>3</c:v>
                </c:pt>
                <c:pt idx="5">
                  <c:v>1</c:v>
                </c:pt>
                <c:pt idx="6">
                  <c:v>5</c:v>
                </c:pt>
                <c:pt idx="7">
                  <c:v>6</c:v>
                </c:pt>
                <c:pt idx="8">
                  <c:v>6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409867672790901"/>
          <c:y val="8.2041678047720459E-2"/>
          <c:w val="0.34973064304461943"/>
          <c:h val="0.88207951847956168"/>
        </c:manualLayout>
      </c:layout>
      <c:txPr>
        <a:bodyPr/>
        <a:lstStyle/>
        <a:p>
          <a:pPr>
            <a:defRPr sz="1800"/>
          </a:pPr>
          <a:endParaRPr lang="pl-PL"/>
        </a:p>
      </c:txPr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tx>
        <c:rich>
          <a:bodyPr/>
          <a:lstStyle/>
          <a:p>
            <a:pPr>
              <a:defRPr/>
            </a:pPr>
            <a:r>
              <a:rPr lang="pl-PL" sz="1800" dirty="0" smtClean="0"/>
              <a:t>4. Czym kierowałeś się wybierając szkołę?</a:t>
            </a:r>
            <a:endParaRPr lang="pl-PL" sz="1800" dirty="0"/>
          </a:p>
        </c:rich>
      </c:tx>
      <c:layout>
        <c:manualLayout>
          <c:xMode val="edge"/>
          <c:yMode val="edge"/>
          <c:x val="0.11351528680049196"/>
          <c:y val="0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4.0909319042523554E-2"/>
          <c:y val="0.15937923161516729"/>
          <c:w val="0.60522100858189498"/>
          <c:h val="0.82513597522980564"/>
        </c:manualLayout>
      </c:layout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Wyniki diagnozy wykorzystujecie Państwo na: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2800"/>
                </a:pPr>
                <a:endParaRPr lang="pl-PL"/>
              </a:p>
            </c:txPr>
            <c:showVal val="1"/>
            <c:showLeaderLines val="1"/>
          </c:dLbls>
          <c:cat>
            <c:strRef>
              <c:f>Arkusz1!$A$2:$A$8</c:f>
              <c:strCache>
                <c:ptCount val="7"/>
                <c:pt idx="0">
                  <c:v>Opinia kolegów/znajomych dziecka </c:v>
                </c:pt>
                <c:pt idx="1">
                  <c:v>Możliwość rozwijania własnych zainteresowań podczas zajęć pozalekcyjnych </c:v>
                </c:pt>
                <c:pt idx="2">
                  <c:v>Renoma, opinia o szkole </c:v>
                </c:pt>
                <c:pt idx="3">
                  <c:v>Bliskość miejsca zamieszkania </c:v>
                </c:pt>
                <c:pt idx="4">
                  <c:v>Kierunki kształcenia</c:v>
                </c:pt>
                <c:pt idx="5">
                  <c:v>Do tej szkoły szedł kolega dziecka   </c:v>
                </c:pt>
                <c:pt idx="6">
                  <c:v>Nie dostało się do innej  </c:v>
                </c:pt>
              </c:strCache>
            </c:strRef>
          </c:cat>
          <c:val>
            <c:numRef>
              <c:f>Arkusz1!$B$2:$B$8</c:f>
              <c:numCache>
                <c:formatCode>General</c:formatCode>
                <c:ptCount val="7"/>
                <c:pt idx="0">
                  <c:v>147</c:v>
                </c:pt>
                <c:pt idx="1">
                  <c:v>49</c:v>
                </c:pt>
                <c:pt idx="2">
                  <c:v>56</c:v>
                </c:pt>
                <c:pt idx="3">
                  <c:v>91</c:v>
                </c:pt>
                <c:pt idx="4">
                  <c:v>24</c:v>
                </c:pt>
                <c:pt idx="5">
                  <c:v>87</c:v>
                </c:pt>
                <c:pt idx="6">
                  <c:v>64</c:v>
                </c:pt>
              </c:numCache>
            </c:numRef>
          </c:val>
        </c:ser>
      </c:pie3DChart>
    </c:plotArea>
    <c:legend>
      <c:legendPos val="r"/>
      <c:legendEntry>
        <c:idx val="0"/>
        <c:txPr>
          <a:bodyPr/>
          <a:lstStyle/>
          <a:p>
            <a:pPr>
              <a:defRPr sz="1400"/>
            </a:pPr>
            <a:endParaRPr lang="pl-PL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pl-PL"/>
          </a:p>
        </c:txPr>
      </c:legendEntry>
      <c:layout>
        <c:manualLayout>
          <c:xMode val="edge"/>
          <c:yMode val="edge"/>
          <c:x val="0.63783568394934675"/>
          <c:y val="0.10764942631943511"/>
          <c:w val="0.27027077865266863"/>
          <c:h val="0.89231963733549102"/>
        </c:manualLayout>
      </c:layout>
      <c:txPr>
        <a:bodyPr/>
        <a:lstStyle/>
        <a:p>
          <a:pPr>
            <a:defRPr sz="1400"/>
          </a:pPr>
          <a:endParaRPr lang="pl-PL"/>
        </a:p>
      </c:txPr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tx>
        <c:rich>
          <a:bodyPr/>
          <a:lstStyle/>
          <a:p>
            <a:pPr algn="ctr">
              <a:defRPr/>
            </a:pPr>
            <a:r>
              <a:rPr lang="pl-PL" sz="2160" b="1" i="0" u="none" strike="noStrike" baseline="0" dirty="0" smtClean="0"/>
              <a:t>5.Co jest największą zaletą tej szkoły/klasy?</a:t>
            </a:r>
            <a:endParaRPr lang="pl-PL" sz="2800" dirty="0"/>
          </a:p>
        </c:rich>
      </c:tx>
      <c:layout>
        <c:manualLayout>
          <c:xMode val="edge"/>
          <c:yMode val="edge"/>
          <c:x val="0.12200699912510941"/>
          <c:y val="1.1978401903867963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4.2456418097794199E-2"/>
          <c:y val="0.17215961511522873"/>
          <c:w val="0.6052210085818952"/>
          <c:h val="0.82513597522980564"/>
        </c:manualLayout>
      </c:layout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Wyniki diagnozy wykorzystujecie Państwo na:</c:v>
                </c:pt>
              </c:strCache>
            </c:strRef>
          </c:tx>
          <c:explosion val="25"/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2800" dirty="0"/>
                      <a:t>2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800"/>
                </a:pPr>
                <a:endParaRPr lang="pl-PL"/>
              </a:p>
            </c:txPr>
            <c:showVal val="1"/>
            <c:showLeaderLines val="1"/>
          </c:dLbls>
          <c:cat>
            <c:strRef>
              <c:f>Arkusz1!$A$2:$A$10</c:f>
              <c:strCache>
                <c:ptCount val="9"/>
                <c:pt idx="0">
                  <c:v>Nauczyciele</c:v>
                </c:pt>
                <c:pt idx="1">
                  <c:v>Miła atmosfera</c:v>
                </c:pt>
                <c:pt idx="2">
                  <c:v>Lokalizacja</c:v>
                </c:pt>
                <c:pt idx="3">
                  <c:v>Rówieśnicy</c:v>
                </c:pt>
                <c:pt idx="4">
                  <c:v>Praktyki w szkole</c:v>
                </c:pt>
                <c:pt idx="5">
                  <c:v>Stołówka szkolna</c:v>
                </c:pt>
                <c:pt idx="6">
                  <c:v>Akademie szkolne</c:v>
                </c:pt>
                <c:pt idx="7">
                  <c:v>Uzyskanie kwalifikacji zawodowych</c:v>
                </c:pt>
                <c:pt idx="8">
                  <c:v>Kierunki kształcenia</c:v>
                </c:pt>
              </c:strCache>
            </c:strRef>
          </c:cat>
          <c:val>
            <c:numRef>
              <c:f>Arkusz1!$B$2:$B$10</c:f>
              <c:numCache>
                <c:formatCode>General</c:formatCode>
                <c:ptCount val="9"/>
              </c:numCache>
            </c:numRef>
          </c:val>
        </c:ser>
      </c:pie3DChart>
    </c:plotArea>
    <c:legend>
      <c:legendPos val="r"/>
      <c:legendEntry>
        <c:idx val="0"/>
        <c:txPr>
          <a:bodyPr/>
          <a:lstStyle/>
          <a:p>
            <a:pPr>
              <a:defRPr sz="2400"/>
            </a:pPr>
            <a:endParaRPr lang="pl-PL"/>
          </a:p>
        </c:txPr>
      </c:legendEntry>
      <c:legendEntry>
        <c:idx val="1"/>
        <c:txPr>
          <a:bodyPr/>
          <a:lstStyle/>
          <a:p>
            <a:pPr>
              <a:defRPr sz="2400"/>
            </a:pPr>
            <a:endParaRPr lang="pl-PL"/>
          </a:p>
        </c:txPr>
      </c:legendEntry>
      <c:layout>
        <c:manualLayout>
          <c:xMode val="edge"/>
          <c:yMode val="edge"/>
          <c:x val="6.5613407699037646E-2"/>
          <c:y val="0.10764942631943511"/>
          <c:w val="0.90638188976377954"/>
          <c:h val="0.85638443162388733"/>
        </c:manualLayout>
      </c:layout>
      <c:txPr>
        <a:bodyPr/>
        <a:lstStyle/>
        <a:p>
          <a:pPr>
            <a:defRPr sz="2400"/>
          </a:pPr>
          <a:endParaRPr lang="pl-PL"/>
        </a:p>
      </c:txPr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tx>
        <c:rich>
          <a:bodyPr/>
          <a:lstStyle/>
          <a:p>
            <a:pPr algn="just">
              <a:defRPr/>
            </a:pPr>
            <a:r>
              <a:rPr lang="pl-PL" sz="1800" dirty="0" smtClean="0"/>
              <a:t>6. Co jest największa </a:t>
            </a:r>
            <a:r>
              <a:rPr lang="pl-PL" sz="1800" dirty="0" smtClean="0"/>
              <a:t> </a:t>
            </a:r>
            <a:r>
              <a:rPr lang="pl-PL" sz="1800" dirty="0" smtClean="0"/>
              <a:t>wadą  tej szkoły/klasy?</a:t>
            </a:r>
            <a:endParaRPr lang="pl-PL" sz="1800" dirty="0"/>
          </a:p>
        </c:rich>
      </c:tx>
      <c:layout>
        <c:manualLayout>
          <c:xMode val="edge"/>
          <c:yMode val="edge"/>
          <c:x val="0.16073753280839914"/>
          <c:y val="0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2.0234142607174158E-2"/>
          <c:y val="0.13622442281080091"/>
          <c:w val="0.5524432414698166"/>
          <c:h val="0.75326548213161981"/>
        </c:manualLayout>
      </c:layout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Wyniki diagnozy wykorzystujecie Państwo na:</c:v>
                </c:pt>
              </c:strCache>
            </c:strRef>
          </c:tx>
          <c:explosion val="25"/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2800" dirty="0"/>
                      <a:t>2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800"/>
                </a:pPr>
                <a:endParaRPr lang="pl-PL"/>
              </a:p>
            </c:txPr>
            <c:showVal val="1"/>
            <c:showLeaderLines val="1"/>
          </c:dLbls>
          <c:cat>
            <c:strRef>
              <c:f>Arkusz1!$A$2:$A$12</c:f>
              <c:strCache>
                <c:ptCount val="11"/>
                <c:pt idx="0">
                  <c:v>Zamykanie szatni</c:v>
                </c:pt>
                <c:pt idx="1">
                  <c:v>Stan toalet</c:v>
                </c:pt>
                <c:pt idx="2">
                  <c:v>Brak ławek na korytarzach</c:v>
                </c:pt>
                <c:pt idx="3">
                  <c:v>Brak bezpieczeństwa na zajęciach </c:v>
                </c:pt>
                <c:pt idx="4">
                  <c:v>Zamknięte drzwi frontowe</c:v>
                </c:pt>
                <c:pt idx="5">
                  <c:v>Wulgarność</c:v>
                </c:pt>
                <c:pt idx="6">
                  <c:v>Duża liczba uczniów w klasie</c:v>
                </c:pt>
                <c:pt idx="7">
                  <c:v>Hałas na lekcjach</c:v>
                </c:pt>
                <c:pt idx="8">
                  <c:v>Brak sklepiku</c:v>
                </c:pt>
                <c:pt idx="9">
                  <c:v>Wystrój klas</c:v>
                </c:pt>
                <c:pt idx="10">
                  <c:v>Brak szkoleń</c:v>
                </c:pt>
              </c:strCache>
            </c:strRef>
          </c:cat>
          <c:val>
            <c:numRef>
              <c:f>Arkusz1!$B$2:$B$12</c:f>
              <c:numCache>
                <c:formatCode>General</c:formatCode>
                <c:ptCount val="11"/>
              </c:numCache>
            </c:numRef>
          </c:val>
        </c:ser>
      </c:pie3DChart>
    </c:plotArea>
    <c:legend>
      <c:legendPos val="r"/>
      <c:legendEntry>
        <c:idx val="0"/>
        <c:txPr>
          <a:bodyPr/>
          <a:lstStyle/>
          <a:p>
            <a:pPr>
              <a:defRPr sz="2000"/>
            </a:pPr>
            <a:endParaRPr lang="pl-PL"/>
          </a:p>
        </c:txPr>
      </c:legendEntry>
      <c:legendEntry>
        <c:idx val="1"/>
        <c:txPr>
          <a:bodyPr/>
          <a:lstStyle/>
          <a:p>
            <a:pPr>
              <a:defRPr sz="2000"/>
            </a:pPr>
            <a:endParaRPr lang="pl-PL"/>
          </a:p>
        </c:txPr>
      </c:legendEntry>
      <c:layout>
        <c:manualLayout>
          <c:xMode val="edge"/>
          <c:yMode val="edge"/>
          <c:x val="3.4002187226596682E-2"/>
          <c:y val="8.2099023467858648E-2"/>
          <c:w val="0.93779997812773408"/>
          <c:h val="0.88273691581239555"/>
        </c:manualLayout>
      </c:layout>
      <c:txPr>
        <a:bodyPr/>
        <a:lstStyle/>
        <a:p>
          <a:pPr>
            <a:defRPr sz="2000"/>
          </a:pPr>
          <a:endParaRPr lang="pl-PL"/>
        </a:p>
      </c:txPr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tx>
        <c:rich>
          <a:bodyPr/>
          <a:lstStyle/>
          <a:p>
            <a:pPr algn="just">
              <a:defRPr/>
            </a:pPr>
            <a:r>
              <a:rPr lang="pl-PL" sz="2160" b="1" i="0" u="none" strike="noStrike" baseline="0" dirty="0" smtClean="0"/>
              <a:t>7. W jakich zajęciach dodatkowych chciałbyś uczestniczyć? ( wspomagające np. matematyka, sportowe np. piłka nożna…)</a:t>
            </a:r>
            <a:endParaRPr lang="pl-PL" dirty="0"/>
          </a:p>
        </c:rich>
      </c:tx>
      <c:layout>
        <c:manualLayout>
          <c:xMode val="edge"/>
          <c:yMode val="edge"/>
          <c:x val="0.10657086614173228"/>
          <c:y val="0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4.2456418097794199E-2"/>
          <c:y val="0.17215961511522873"/>
          <c:w val="0.60522100858189565"/>
          <c:h val="0.82513597522980564"/>
        </c:manualLayout>
      </c:layout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Wyniki diagnozy wykorzystujecie Państwo na:</c:v>
                </c:pt>
              </c:strCache>
            </c:strRef>
          </c:tx>
          <c:explosion val="13"/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pl-PL" sz="2800" dirty="0" smtClean="0"/>
                      <a:t>4</a:t>
                    </a:r>
                    <a:endParaRPr lang="en-US" sz="2800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800"/>
                </a:pPr>
                <a:endParaRPr lang="pl-PL"/>
              </a:p>
            </c:txPr>
            <c:showVal val="1"/>
            <c:showLeaderLines val="1"/>
          </c:dLbls>
          <c:cat>
            <c:strRef>
              <c:f>Arkusz1!$A$2:$A$12</c:f>
              <c:strCache>
                <c:ptCount val="11"/>
                <c:pt idx="0">
                  <c:v>Sportowe</c:v>
                </c:pt>
                <c:pt idx="1">
                  <c:v>J. angielski</c:v>
                </c:pt>
                <c:pt idx="2">
                  <c:v>Matematyka </c:v>
                </c:pt>
                <c:pt idx="3">
                  <c:v>Budowlane</c:v>
                </c:pt>
                <c:pt idx="4">
                  <c:v>Wolontariat</c:v>
                </c:pt>
                <c:pt idx="5">
                  <c:v>Kółko teatralne </c:v>
                </c:pt>
                <c:pt idx="6">
                  <c:v>Chemia </c:v>
                </c:pt>
                <c:pt idx="7">
                  <c:v>Biologia</c:v>
                </c:pt>
                <c:pt idx="8">
                  <c:v>J. polski</c:v>
                </c:pt>
                <c:pt idx="9">
                  <c:v>Astronomia</c:v>
                </c:pt>
                <c:pt idx="10">
                  <c:v>Geografia</c:v>
                </c:pt>
              </c:strCache>
            </c:strRef>
          </c:cat>
          <c:val>
            <c:numRef>
              <c:f>Arkusz1!$B$2:$B$12</c:f>
              <c:numCache>
                <c:formatCode>General</c:formatCode>
                <c:ptCount val="11"/>
              </c:numCache>
            </c:numRef>
          </c:val>
        </c:ser>
      </c:pie3DChart>
    </c:plotArea>
    <c:legend>
      <c:legendPos val="r"/>
      <c:legendEntry>
        <c:idx val="0"/>
        <c:txPr>
          <a:bodyPr/>
          <a:lstStyle/>
          <a:p>
            <a:pPr>
              <a:defRPr sz="2400"/>
            </a:pPr>
            <a:endParaRPr lang="pl-PL"/>
          </a:p>
        </c:txPr>
      </c:legendEntry>
      <c:legendEntry>
        <c:idx val="1"/>
        <c:txPr>
          <a:bodyPr/>
          <a:lstStyle/>
          <a:p>
            <a:pPr>
              <a:defRPr sz="2400"/>
            </a:pPr>
            <a:endParaRPr lang="pl-PL"/>
          </a:p>
        </c:txPr>
      </c:legendEntry>
      <c:layout>
        <c:manualLayout>
          <c:xMode val="edge"/>
          <c:yMode val="edge"/>
          <c:x val="2.6091754155730562E-2"/>
          <c:y val="0.13573547764962252"/>
          <c:w val="0.94161242344706908"/>
          <c:h val="0.81395523435413208"/>
        </c:manualLayout>
      </c:layout>
      <c:txPr>
        <a:bodyPr/>
        <a:lstStyle/>
        <a:p>
          <a:pPr>
            <a:defRPr sz="2400"/>
          </a:pPr>
          <a:endParaRPr lang="pl-PL"/>
        </a:p>
      </c:txPr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tx>
        <c:rich>
          <a:bodyPr/>
          <a:lstStyle/>
          <a:p>
            <a:pPr algn="l">
              <a:defRPr sz="2400"/>
            </a:pPr>
            <a:r>
              <a:rPr lang="pl-PL" sz="2400" dirty="0" smtClean="0"/>
              <a:t>8. Płeć</a:t>
            </a:r>
            <a:endParaRPr lang="pl-PL" sz="2400" dirty="0"/>
          </a:p>
        </c:rich>
      </c:tx>
      <c:layout>
        <c:manualLayout>
          <c:xMode val="edge"/>
          <c:yMode val="edge"/>
          <c:x val="0.45240419947506583"/>
          <c:y val="5.2704968377018983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1.7702833213463668E-2"/>
          <c:y val="0.16193530831517924"/>
          <c:w val="0.60522100858189576"/>
          <c:h val="0.82513597522980564"/>
        </c:manualLayout>
      </c:layout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Wyniki diagnozy wykorzystujecie Państwo na:</c:v>
                </c:pt>
              </c:strCache>
            </c:strRef>
          </c:tx>
          <c:explosion val="25"/>
          <c:dLbls>
            <c:dLbl>
              <c:idx val="2"/>
              <c:tx>
                <c:rich>
                  <a:bodyPr/>
                  <a:lstStyle/>
                  <a:p>
                    <a:r>
                      <a:rPr lang="en-US" sz="2800" dirty="0"/>
                      <a:t>2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800"/>
                </a:pPr>
                <a:endParaRPr lang="pl-PL"/>
              </a:p>
            </c:txPr>
            <c:showVal val="1"/>
            <c:showLeaderLines val="1"/>
          </c:dLbls>
          <c:cat>
            <c:strRef>
              <c:f>Arkusz1!$A$2:$A$3</c:f>
              <c:strCache>
                <c:ptCount val="2"/>
                <c:pt idx="0">
                  <c:v>Kobieta </c:v>
                </c:pt>
                <c:pt idx="1">
                  <c:v>Mężczyzna </c:v>
                </c:pt>
              </c:strCache>
            </c:strRef>
          </c:cat>
          <c:val>
            <c:numRef>
              <c:f>Arkusz1!$B$2:$B$3</c:f>
              <c:numCache>
                <c:formatCode>General</c:formatCode>
                <c:ptCount val="2"/>
                <c:pt idx="0">
                  <c:v>74</c:v>
                </c:pt>
                <c:pt idx="1">
                  <c:v>45</c:v>
                </c:pt>
              </c:numCache>
            </c:numRef>
          </c:val>
        </c:ser>
      </c:pie3DChart>
    </c:plotArea>
    <c:legend>
      <c:legendPos val="r"/>
      <c:legendEntry>
        <c:idx val="0"/>
        <c:txPr>
          <a:bodyPr/>
          <a:lstStyle/>
          <a:p>
            <a:pPr>
              <a:defRPr sz="2400"/>
            </a:pPr>
            <a:endParaRPr lang="pl-PL"/>
          </a:p>
        </c:txPr>
      </c:legendEntry>
      <c:legendEntry>
        <c:idx val="1"/>
        <c:txPr>
          <a:bodyPr/>
          <a:lstStyle/>
          <a:p>
            <a:pPr>
              <a:defRPr sz="2400"/>
            </a:pPr>
            <a:endParaRPr lang="pl-PL"/>
          </a:p>
        </c:txPr>
      </c:legendEntry>
      <c:layout>
        <c:manualLayout>
          <c:xMode val="edge"/>
          <c:yMode val="edge"/>
          <c:x val="0.67331397637795276"/>
          <c:y val="0.10027129665540382"/>
          <c:w val="0.20307491251093621"/>
          <c:h val="0.89972873384438923"/>
        </c:manualLayout>
      </c:layout>
      <c:txPr>
        <a:bodyPr/>
        <a:lstStyle/>
        <a:p>
          <a:pPr>
            <a:defRPr sz="2400"/>
          </a:pPr>
          <a:endParaRPr lang="pl-PL"/>
        </a:p>
      </c:txPr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tx>
        <c:rich>
          <a:bodyPr/>
          <a:lstStyle/>
          <a:p>
            <a:pPr>
              <a:defRPr/>
            </a:pPr>
            <a:r>
              <a:rPr lang="pl-PL" sz="1800" dirty="0" smtClean="0"/>
              <a:t>1.Czy jesteś zadowolony z wyboru szkoły?</a:t>
            </a:r>
            <a:endParaRPr lang="pl-PL" sz="1800" dirty="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Jeśli tak, to czy diagnoza powinna mieć miejsce: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2800"/>
                </a:pPr>
                <a:endParaRPr lang="pl-PL"/>
              </a:p>
            </c:txPr>
            <c:showVal val="1"/>
            <c:showLeaderLines val="1"/>
          </c:dLbls>
          <c:cat>
            <c:strRef>
              <c:f>Arkusz1!$A$2:$A$4</c:f>
              <c:strCache>
                <c:ptCount val="3"/>
                <c:pt idx="0">
                  <c:v>tak</c:v>
                </c:pt>
                <c:pt idx="1">
                  <c:v>nie</c:v>
                </c:pt>
                <c:pt idx="2">
                  <c:v>nie mam zdania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>
                  <c:v>173</c:v>
                </c:pt>
                <c:pt idx="1">
                  <c:v>27</c:v>
                </c:pt>
                <c:pt idx="2">
                  <c:v>28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2709787839020201"/>
          <c:y val="0.27369603860440628"/>
          <c:w val="0.26361953193350834"/>
          <c:h val="0.64251154058566751"/>
        </c:manualLayout>
      </c:layout>
      <c:txPr>
        <a:bodyPr/>
        <a:lstStyle/>
        <a:p>
          <a:pPr>
            <a:defRPr sz="2000"/>
          </a:pPr>
          <a:endParaRPr lang="pl-PL"/>
        </a:p>
      </c:txPr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tx>
        <c:rich>
          <a:bodyPr/>
          <a:lstStyle/>
          <a:p>
            <a:pPr algn="just">
              <a:defRPr/>
            </a:pPr>
            <a:r>
              <a:rPr lang="pl-PL" sz="2400" dirty="0" smtClean="0"/>
              <a:t>2. Co chciałbyś żeby się zmieniło w szkole?</a:t>
            </a:r>
            <a:endParaRPr lang="pl-PL" sz="2400" dirty="0"/>
          </a:p>
        </c:rich>
      </c:tx>
      <c:layout>
        <c:manualLayout>
          <c:xMode val="edge"/>
          <c:yMode val="edge"/>
          <c:x val="2.8793088363954507E-2"/>
          <c:y val="0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2800"/>
                </a:pPr>
                <a:endParaRPr lang="pl-PL"/>
              </a:p>
            </c:txPr>
            <c:showVal val="1"/>
            <c:showLeaderLines val="1"/>
          </c:dLbls>
          <c:cat>
            <c:strRef>
              <c:f>Arkusz1!$A$2:$A$12</c:f>
              <c:strCache>
                <c:ptCount val="11"/>
                <c:pt idx="0">
                  <c:v>Stan toalet</c:v>
                </c:pt>
                <c:pt idx="1">
                  <c:v>Stan szatni </c:v>
                </c:pt>
                <c:pt idx="2">
                  <c:v>Dwa szczęśliwe numerki</c:v>
                </c:pt>
                <c:pt idx="3">
                  <c:v>Większa liczba konkursów</c:v>
                </c:pt>
                <c:pt idx="4">
                  <c:v>Zwiększenie liczby godzin zajęć praktycznych</c:v>
                </c:pt>
                <c:pt idx="5">
                  <c:v>Płatne praktyki zagraniczne</c:v>
                </c:pt>
                <c:pt idx="6">
                  <c:v>Płatne praktyki</c:v>
                </c:pt>
                <c:pt idx="7">
                  <c:v>Wyposażenie sal lekcyjnych</c:v>
                </c:pt>
                <c:pt idx="8">
                  <c:v>Praktyki w szkole </c:v>
                </c:pt>
                <c:pt idx="9">
                  <c:v>Automaty zamiast sklepiku szkolnego</c:v>
                </c:pt>
                <c:pt idx="10">
                  <c:v>Otwarte drzwi frontowe</c:v>
                </c:pt>
              </c:strCache>
            </c:strRef>
          </c:cat>
          <c:val>
            <c:numRef>
              <c:f>Arkusz1!$B$2:$B$12</c:f>
              <c:numCache>
                <c:formatCode>General</c:formatCode>
                <c:ptCount val="11"/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8.9597878390201294E-2"/>
          <c:y val="7.0063276143852493E-2"/>
          <c:w val="0.68861953193350856"/>
          <c:h val="0.88207951847956234"/>
        </c:manualLayout>
      </c:layout>
      <c:txPr>
        <a:bodyPr/>
        <a:lstStyle/>
        <a:p>
          <a:pPr>
            <a:defRPr sz="2400"/>
          </a:pPr>
          <a:endParaRPr lang="pl-PL"/>
        </a:p>
      </c:txPr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tx>
        <c:rich>
          <a:bodyPr/>
          <a:lstStyle/>
          <a:p>
            <a:pPr>
              <a:defRPr/>
            </a:pPr>
            <a:r>
              <a:rPr lang="pl-PL" sz="2400" dirty="0" smtClean="0"/>
              <a:t>3. Czy jesteś zadowolony z wyboru klasy?</a:t>
            </a:r>
            <a:endParaRPr lang="pl-PL" sz="2400" dirty="0"/>
          </a:p>
        </c:rich>
      </c:tx>
      <c:layout>
        <c:manualLayout>
          <c:xMode val="edge"/>
          <c:yMode val="edge"/>
          <c:x val="0.11351528680049196"/>
          <c:y val="0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4.0909319042523554E-2"/>
          <c:y val="8.2717373096849039E-2"/>
          <c:w val="0.60817519685039478"/>
          <c:h val="0.83022756322709845"/>
        </c:manualLayout>
      </c:layout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Wyniki diagnozy wykorzystujecie Państwo na: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2800"/>
                </a:pPr>
                <a:endParaRPr lang="pl-PL"/>
              </a:p>
            </c:txPr>
            <c:showVal val="1"/>
            <c:showLeaderLines val="1"/>
          </c:dLbls>
          <c:cat>
            <c:strRef>
              <c:f>Arkusz1!$A$2:$A$4</c:f>
              <c:strCache>
                <c:ptCount val="3"/>
                <c:pt idx="0">
                  <c:v>tak</c:v>
                </c:pt>
                <c:pt idx="1">
                  <c:v>nie</c:v>
                </c:pt>
                <c:pt idx="2">
                  <c:v>nie mam zdania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>
                  <c:v>170</c:v>
                </c:pt>
                <c:pt idx="1">
                  <c:v>28</c:v>
                </c:pt>
                <c:pt idx="2">
                  <c:v>30</c:v>
                </c:pt>
              </c:numCache>
            </c:numRef>
          </c:val>
        </c:ser>
      </c:pie3DChart>
    </c:plotArea>
    <c:legend>
      <c:legendPos val="r"/>
      <c:legendEntry>
        <c:idx val="0"/>
        <c:txPr>
          <a:bodyPr/>
          <a:lstStyle/>
          <a:p>
            <a:pPr>
              <a:defRPr sz="1800"/>
            </a:pPr>
            <a:endParaRPr lang="pl-PL"/>
          </a:p>
        </c:txPr>
      </c:legendEntry>
      <c:legendEntry>
        <c:idx val="1"/>
        <c:txPr>
          <a:bodyPr/>
          <a:lstStyle/>
          <a:p>
            <a:pPr>
              <a:defRPr sz="1800"/>
            </a:pPr>
            <a:endParaRPr lang="pl-PL"/>
          </a:p>
        </c:txPr>
      </c:legendEntry>
      <c:legendEntry>
        <c:idx val="2"/>
        <c:txPr>
          <a:bodyPr/>
          <a:lstStyle/>
          <a:p>
            <a:pPr>
              <a:defRPr sz="1800"/>
            </a:pPr>
            <a:endParaRPr lang="pl-PL"/>
          </a:p>
        </c:txPr>
      </c:legendEntry>
      <c:layout>
        <c:manualLayout>
          <c:xMode val="edge"/>
          <c:yMode val="edge"/>
          <c:x val="0.68911953193350861"/>
          <c:y val="0.10027129665540382"/>
          <c:w val="0.20854232283464574"/>
          <c:h val="0.89972873384438945"/>
        </c:manualLayout>
      </c:layout>
      <c:txPr>
        <a:bodyPr/>
        <a:lstStyle/>
        <a:p>
          <a:pPr>
            <a:defRPr sz="2000"/>
          </a:pPr>
          <a:endParaRPr lang="pl-PL"/>
        </a:p>
      </c:txPr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tx>
        <c:rich>
          <a:bodyPr/>
          <a:lstStyle/>
          <a:p>
            <a:pPr>
              <a:defRPr/>
            </a:pPr>
            <a:r>
              <a:rPr lang="pl-PL" sz="1800" dirty="0" smtClean="0"/>
              <a:t>4. Czym kierowałeś się wybierając szkołę?</a:t>
            </a:r>
            <a:endParaRPr lang="pl-PL" sz="1800" dirty="0"/>
          </a:p>
        </c:rich>
      </c:tx>
      <c:layout>
        <c:manualLayout>
          <c:xMode val="edge"/>
          <c:yMode val="edge"/>
          <c:x val="0.11351528680049196"/>
          <c:y val="0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4.0909319042523554E-2"/>
          <c:y val="0.15937923161516737"/>
          <c:w val="0.60522100858189543"/>
          <c:h val="0.82513597522980564"/>
        </c:manualLayout>
      </c:layout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Wyniki diagnozy wykorzystujecie Państwo na: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2800"/>
                </a:pPr>
                <a:endParaRPr lang="pl-PL"/>
              </a:p>
            </c:txPr>
            <c:showVal val="1"/>
            <c:showLeaderLines val="1"/>
          </c:dLbls>
          <c:cat>
            <c:strRef>
              <c:f>Arkusz1!$A$2:$A$8</c:f>
              <c:strCache>
                <c:ptCount val="7"/>
                <c:pt idx="0">
                  <c:v>Opinia kolegów/znajomych dziecka </c:v>
                </c:pt>
                <c:pt idx="1">
                  <c:v>Możliwość rozwijania własnych zainteresowań podczas zajęć pozalekcyjnych </c:v>
                </c:pt>
                <c:pt idx="2">
                  <c:v>Renoma, opinia o szkole </c:v>
                </c:pt>
                <c:pt idx="3">
                  <c:v>Bliskość miejsca zamieszkania </c:v>
                </c:pt>
                <c:pt idx="4">
                  <c:v>Kierunki kształcenia</c:v>
                </c:pt>
                <c:pt idx="5">
                  <c:v>Do tej szkoły szedł kolega dziecka   </c:v>
                </c:pt>
                <c:pt idx="6">
                  <c:v>Nie dostało się do innej  </c:v>
                </c:pt>
              </c:strCache>
            </c:strRef>
          </c:cat>
          <c:val>
            <c:numRef>
              <c:f>Arkusz1!$B$2:$B$8</c:f>
              <c:numCache>
                <c:formatCode>General</c:formatCode>
                <c:ptCount val="7"/>
                <c:pt idx="0">
                  <c:v>138</c:v>
                </c:pt>
                <c:pt idx="1">
                  <c:v>92</c:v>
                </c:pt>
                <c:pt idx="2">
                  <c:v>57</c:v>
                </c:pt>
                <c:pt idx="3">
                  <c:v>93</c:v>
                </c:pt>
                <c:pt idx="4">
                  <c:v>230</c:v>
                </c:pt>
                <c:pt idx="5">
                  <c:v>80</c:v>
                </c:pt>
                <c:pt idx="6">
                  <c:v>62</c:v>
                </c:pt>
              </c:numCache>
            </c:numRef>
          </c:val>
        </c:ser>
      </c:pie3DChart>
    </c:plotArea>
    <c:legend>
      <c:legendPos val="r"/>
      <c:legendEntry>
        <c:idx val="0"/>
        <c:txPr>
          <a:bodyPr/>
          <a:lstStyle/>
          <a:p>
            <a:pPr>
              <a:defRPr sz="1400"/>
            </a:pPr>
            <a:endParaRPr lang="pl-PL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pl-PL"/>
          </a:p>
        </c:txPr>
      </c:legendEntry>
      <c:layout>
        <c:manualLayout>
          <c:xMode val="edge"/>
          <c:yMode val="edge"/>
          <c:x val="0.63783568394934675"/>
          <c:y val="0.10764942631943511"/>
          <c:w val="0.27027077865266885"/>
          <c:h val="0.89231963733549124"/>
        </c:manualLayout>
      </c:layout>
      <c:txPr>
        <a:bodyPr/>
        <a:lstStyle/>
        <a:p>
          <a:pPr>
            <a:defRPr sz="1400"/>
          </a:pPr>
          <a:endParaRPr lang="pl-PL"/>
        </a:p>
      </c:txPr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tx>
        <c:rich>
          <a:bodyPr/>
          <a:lstStyle/>
          <a:p>
            <a:pPr algn="ctr">
              <a:defRPr/>
            </a:pPr>
            <a:r>
              <a:rPr lang="pl-PL" sz="2160" b="1" i="0" u="none" strike="noStrike" baseline="0" dirty="0" smtClean="0"/>
              <a:t>5.Co jest największą zaletą tej szkoły/klasy?</a:t>
            </a:r>
            <a:endParaRPr lang="pl-PL" sz="2800" dirty="0"/>
          </a:p>
        </c:rich>
      </c:tx>
      <c:layout>
        <c:manualLayout>
          <c:xMode val="edge"/>
          <c:yMode val="edge"/>
          <c:x val="0.12200699912510944"/>
          <c:y val="1.1978401903867966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4.2456418097794199E-2"/>
          <c:y val="0.17215961511522873"/>
          <c:w val="0.60522100858189565"/>
          <c:h val="0.82513597522980564"/>
        </c:manualLayout>
      </c:layout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Wyniki diagnozy wykorzystujecie Państwo na:</c:v>
                </c:pt>
              </c:strCache>
            </c:strRef>
          </c:tx>
          <c:explosion val="25"/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2800" dirty="0"/>
                      <a:t>2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800"/>
                </a:pPr>
                <a:endParaRPr lang="pl-PL"/>
              </a:p>
            </c:txPr>
            <c:showVal val="1"/>
            <c:showLeaderLines val="1"/>
          </c:dLbls>
          <c:cat>
            <c:strRef>
              <c:f>Arkusz1!$A$2:$A$10</c:f>
              <c:strCache>
                <c:ptCount val="9"/>
                <c:pt idx="0">
                  <c:v>Nauczyciele</c:v>
                </c:pt>
                <c:pt idx="1">
                  <c:v>Miła atmosfera</c:v>
                </c:pt>
                <c:pt idx="2">
                  <c:v>Bliskość sklepów</c:v>
                </c:pt>
                <c:pt idx="3">
                  <c:v>Rówieśnicy</c:v>
                </c:pt>
                <c:pt idx="4">
                  <c:v>Praktyki w szkole</c:v>
                </c:pt>
                <c:pt idx="5">
                  <c:v>Stołówka szkolna</c:v>
                </c:pt>
                <c:pt idx="6">
                  <c:v>Akademie szkolne</c:v>
                </c:pt>
                <c:pt idx="7">
                  <c:v>Wykształcenie zawodowe</c:v>
                </c:pt>
                <c:pt idx="8">
                  <c:v>Kierunki kształcenia</c:v>
                </c:pt>
              </c:strCache>
            </c:strRef>
          </c:cat>
          <c:val>
            <c:numRef>
              <c:f>Arkusz1!$B$2:$B$10</c:f>
              <c:numCache>
                <c:formatCode>General</c:formatCode>
                <c:ptCount val="9"/>
              </c:numCache>
            </c:numRef>
          </c:val>
        </c:ser>
      </c:pie3DChart>
    </c:plotArea>
    <c:legend>
      <c:legendPos val="r"/>
      <c:legendEntry>
        <c:idx val="0"/>
        <c:txPr>
          <a:bodyPr/>
          <a:lstStyle/>
          <a:p>
            <a:pPr>
              <a:defRPr sz="2400"/>
            </a:pPr>
            <a:endParaRPr lang="pl-PL"/>
          </a:p>
        </c:txPr>
      </c:legendEntry>
      <c:legendEntry>
        <c:idx val="1"/>
        <c:txPr>
          <a:bodyPr/>
          <a:lstStyle/>
          <a:p>
            <a:pPr>
              <a:defRPr sz="2400"/>
            </a:pPr>
            <a:endParaRPr lang="pl-PL"/>
          </a:p>
        </c:txPr>
      </c:legendEntry>
      <c:layout>
        <c:manualLayout>
          <c:xMode val="edge"/>
          <c:yMode val="edge"/>
          <c:x val="6.5613407699037687E-2"/>
          <c:y val="0.10764942631943511"/>
          <c:w val="0.90638188976377954"/>
          <c:h val="0.85638443162388778"/>
        </c:manualLayout>
      </c:layout>
      <c:txPr>
        <a:bodyPr/>
        <a:lstStyle/>
        <a:p>
          <a:pPr>
            <a:defRPr sz="2400"/>
          </a:pPr>
          <a:endParaRPr lang="pl-PL"/>
        </a:p>
      </c:txPr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tx>
        <c:rich>
          <a:bodyPr/>
          <a:lstStyle/>
          <a:p>
            <a:pPr>
              <a:defRPr/>
            </a:pPr>
            <a:r>
              <a:rPr lang="pl-PL" sz="1800" dirty="0" smtClean="0"/>
              <a:t>3. Czy jest Pani/ Pan  zadowolony z wyboru klasy przez  dziecko?</a:t>
            </a:r>
            <a:endParaRPr lang="pl-PL" sz="1800" dirty="0"/>
          </a:p>
        </c:rich>
      </c:tx>
      <c:layout>
        <c:manualLayout>
          <c:xMode val="edge"/>
          <c:yMode val="edge"/>
          <c:x val="0.11351528680049196"/>
          <c:y val="0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4.0909319042523554E-2"/>
          <c:y val="8.2717373096848915E-2"/>
          <c:w val="0.60817519685039401"/>
          <c:h val="0.83022756322709845"/>
        </c:manualLayout>
      </c:layout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Wyniki diagnozy wykorzystujecie Państwo na: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2800"/>
                </a:pPr>
                <a:endParaRPr lang="pl-PL"/>
              </a:p>
            </c:txPr>
            <c:showVal val="1"/>
            <c:showLeaderLines val="1"/>
          </c:dLbls>
          <c:cat>
            <c:strRef>
              <c:f>Arkusz1!$A$2:$A$4</c:f>
              <c:strCache>
                <c:ptCount val="3"/>
                <c:pt idx="0">
                  <c:v>tak</c:v>
                </c:pt>
                <c:pt idx="1">
                  <c:v>nie</c:v>
                </c:pt>
                <c:pt idx="2">
                  <c:v>nie mam zdania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>
                  <c:v>111</c:v>
                </c:pt>
                <c:pt idx="1">
                  <c:v>14</c:v>
                </c:pt>
                <c:pt idx="2">
                  <c:v>23</c:v>
                </c:pt>
              </c:numCache>
            </c:numRef>
          </c:val>
        </c:ser>
      </c:pie3DChart>
    </c:plotArea>
    <c:legend>
      <c:legendPos val="r"/>
      <c:legendEntry>
        <c:idx val="0"/>
        <c:txPr>
          <a:bodyPr/>
          <a:lstStyle/>
          <a:p>
            <a:pPr>
              <a:defRPr sz="1800"/>
            </a:pPr>
            <a:endParaRPr lang="pl-PL"/>
          </a:p>
        </c:txPr>
      </c:legendEntry>
      <c:legendEntry>
        <c:idx val="1"/>
        <c:txPr>
          <a:bodyPr/>
          <a:lstStyle/>
          <a:p>
            <a:pPr>
              <a:defRPr sz="1800"/>
            </a:pPr>
            <a:endParaRPr lang="pl-PL"/>
          </a:p>
        </c:txPr>
      </c:legendEntry>
      <c:legendEntry>
        <c:idx val="2"/>
        <c:txPr>
          <a:bodyPr/>
          <a:lstStyle/>
          <a:p>
            <a:pPr>
              <a:defRPr sz="1800"/>
            </a:pPr>
            <a:endParaRPr lang="pl-PL"/>
          </a:p>
        </c:txPr>
      </c:legendEntry>
      <c:layout>
        <c:manualLayout>
          <c:xMode val="edge"/>
          <c:yMode val="edge"/>
          <c:x val="0.6891195319335085"/>
          <c:y val="0.10027129665540382"/>
          <c:w val="0.20854232283464574"/>
          <c:h val="0.89972873384438878"/>
        </c:manualLayout>
      </c:layout>
      <c:txPr>
        <a:bodyPr/>
        <a:lstStyle/>
        <a:p>
          <a:pPr>
            <a:defRPr sz="2000"/>
          </a:pPr>
          <a:endParaRPr lang="pl-PL"/>
        </a:p>
      </c:txPr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tx>
        <c:rich>
          <a:bodyPr/>
          <a:lstStyle/>
          <a:p>
            <a:pPr algn="just">
              <a:defRPr/>
            </a:pPr>
            <a:r>
              <a:rPr lang="pl-PL" sz="1800" dirty="0" smtClean="0"/>
              <a:t>6. Co jest największa  wadą  tej szkoły/klasy?</a:t>
            </a:r>
            <a:endParaRPr lang="pl-PL" sz="1800" dirty="0"/>
          </a:p>
        </c:rich>
      </c:tx>
      <c:layout>
        <c:manualLayout>
          <c:xMode val="edge"/>
          <c:yMode val="edge"/>
          <c:x val="0.16073753280839922"/>
          <c:y val="0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2.0234142607174183E-2"/>
          <c:y val="0.13622442281080091"/>
          <c:w val="0.5524432414698166"/>
          <c:h val="0.75326548213161981"/>
        </c:manualLayout>
      </c:layout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Wyniki diagnozy wykorzystujecie Państwo na:</c:v>
                </c:pt>
              </c:strCache>
            </c:strRef>
          </c:tx>
          <c:explosion val="25"/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2800" dirty="0"/>
                      <a:t>2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800"/>
                </a:pPr>
                <a:endParaRPr lang="pl-PL"/>
              </a:p>
            </c:txPr>
            <c:showVal val="1"/>
            <c:showLeaderLines val="1"/>
          </c:dLbls>
          <c:cat>
            <c:strRef>
              <c:f>Arkusz1!$A$2:$A$11</c:f>
              <c:strCache>
                <c:ptCount val="10"/>
                <c:pt idx="0">
                  <c:v>Zamykanie szatni</c:v>
                </c:pt>
                <c:pt idx="1">
                  <c:v>Stan toalet</c:v>
                </c:pt>
                <c:pt idx="2">
                  <c:v>Brak ławek na korytarzach</c:v>
                </c:pt>
                <c:pt idx="3">
                  <c:v>Zamknięte drzwi frontowe</c:v>
                </c:pt>
                <c:pt idx="4">
                  <c:v>Wulgarność</c:v>
                </c:pt>
                <c:pt idx="5">
                  <c:v>Duża liczba uczniów w klasie</c:v>
                </c:pt>
                <c:pt idx="6">
                  <c:v>Hałas na lekcjach</c:v>
                </c:pt>
                <c:pt idx="7">
                  <c:v>Brak sklepiku</c:v>
                </c:pt>
                <c:pt idx="8">
                  <c:v>Wystrój klas</c:v>
                </c:pt>
                <c:pt idx="9">
                  <c:v>Brak szkoleń</c:v>
                </c:pt>
              </c:strCache>
            </c:strRef>
          </c:cat>
          <c:val>
            <c:numRef>
              <c:f>Arkusz1!$B$2:$B$11</c:f>
              <c:numCache>
                <c:formatCode>General</c:formatCode>
                <c:ptCount val="10"/>
              </c:numCache>
            </c:numRef>
          </c:val>
        </c:ser>
      </c:pie3DChart>
    </c:plotArea>
    <c:legend>
      <c:legendPos val="r"/>
      <c:legendEntry>
        <c:idx val="0"/>
        <c:txPr>
          <a:bodyPr/>
          <a:lstStyle/>
          <a:p>
            <a:pPr>
              <a:defRPr sz="2000"/>
            </a:pPr>
            <a:endParaRPr lang="pl-PL"/>
          </a:p>
        </c:txPr>
      </c:legendEntry>
      <c:legendEntry>
        <c:idx val="1"/>
        <c:txPr>
          <a:bodyPr/>
          <a:lstStyle/>
          <a:p>
            <a:pPr>
              <a:defRPr sz="2000"/>
            </a:pPr>
            <a:endParaRPr lang="pl-PL"/>
          </a:p>
        </c:txPr>
      </c:legendEntry>
      <c:layout>
        <c:manualLayout>
          <c:xMode val="edge"/>
          <c:yMode val="edge"/>
          <c:x val="3.4002187226596682E-2"/>
          <c:y val="8.2099023467858648E-2"/>
          <c:w val="0.9377999781277343"/>
          <c:h val="0.88273691581239533"/>
        </c:manualLayout>
      </c:layout>
      <c:txPr>
        <a:bodyPr/>
        <a:lstStyle/>
        <a:p>
          <a:pPr>
            <a:defRPr sz="2000"/>
          </a:pPr>
          <a:endParaRPr lang="pl-PL"/>
        </a:p>
      </c:txPr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tx>
        <c:rich>
          <a:bodyPr/>
          <a:lstStyle/>
          <a:p>
            <a:pPr algn="just">
              <a:defRPr/>
            </a:pPr>
            <a:r>
              <a:rPr lang="pl-PL" sz="2160" b="1" i="0" u="none" strike="noStrike" baseline="0" dirty="0" smtClean="0"/>
              <a:t>7. W jakich zajęciach dodatkowych chciałbyś uczestniczyć? ( wspomagające np. matematyka, sportowe np. piłka nożna…)</a:t>
            </a:r>
            <a:endParaRPr lang="pl-PL" dirty="0"/>
          </a:p>
        </c:rich>
      </c:tx>
      <c:layout>
        <c:manualLayout>
          <c:xMode val="edge"/>
          <c:yMode val="edge"/>
          <c:x val="0.10657086614173228"/>
          <c:y val="0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4.2456418097794199E-2"/>
          <c:y val="0.17215961511522873"/>
          <c:w val="0.60522100858189598"/>
          <c:h val="0.82513597522980564"/>
        </c:manualLayout>
      </c:layout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Wyniki diagnozy wykorzystujecie Państwo na:</c:v>
                </c:pt>
              </c:strCache>
            </c:strRef>
          </c:tx>
          <c:explosion val="13"/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pl-PL" sz="2800" dirty="0" smtClean="0"/>
                      <a:t>4</a:t>
                    </a:r>
                    <a:endParaRPr lang="en-US" sz="2800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800"/>
                </a:pPr>
                <a:endParaRPr lang="pl-PL"/>
              </a:p>
            </c:txPr>
            <c:showVal val="1"/>
            <c:showLeaderLines val="1"/>
          </c:dLbls>
          <c:cat>
            <c:strRef>
              <c:f>Arkusz1!$A$2:$A$10</c:f>
              <c:strCache>
                <c:ptCount val="9"/>
                <c:pt idx="0">
                  <c:v>Sportowe</c:v>
                </c:pt>
                <c:pt idx="1">
                  <c:v>J. angielski</c:v>
                </c:pt>
                <c:pt idx="2">
                  <c:v>J. niemiecki</c:v>
                </c:pt>
                <c:pt idx="3">
                  <c:v>Matematyka </c:v>
                </c:pt>
                <c:pt idx="4">
                  <c:v>Wolontariat</c:v>
                </c:pt>
                <c:pt idx="5">
                  <c:v>Kółko teatralne </c:v>
                </c:pt>
                <c:pt idx="6">
                  <c:v>Chór szkolny</c:v>
                </c:pt>
                <c:pt idx="7">
                  <c:v>Zajęcia taneczne</c:v>
                </c:pt>
                <c:pt idx="8">
                  <c:v>Zajęcia o tematyce cukierniczej</c:v>
                </c:pt>
              </c:strCache>
            </c:strRef>
          </c:cat>
          <c:val>
            <c:numRef>
              <c:f>Arkusz1!$B$2:$B$10</c:f>
              <c:numCache>
                <c:formatCode>General</c:formatCode>
                <c:ptCount val="9"/>
              </c:numCache>
            </c:numRef>
          </c:val>
        </c:ser>
      </c:pie3DChart>
    </c:plotArea>
    <c:legend>
      <c:legendPos val="r"/>
      <c:legendEntry>
        <c:idx val="0"/>
        <c:txPr>
          <a:bodyPr/>
          <a:lstStyle/>
          <a:p>
            <a:pPr>
              <a:defRPr sz="2400"/>
            </a:pPr>
            <a:endParaRPr lang="pl-PL"/>
          </a:p>
        </c:txPr>
      </c:legendEntry>
      <c:legendEntry>
        <c:idx val="1"/>
        <c:txPr>
          <a:bodyPr/>
          <a:lstStyle/>
          <a:p>
            <a:pPr>
              <a:defRPr sz="2400"/>
            </a:pPr>
            <a:endParaRPr lang="pl-PL"/>
          </a:p>
        </c:txPr>
      </c:legendEntry>
      <c:layout>
        <c:manualLayout>
          <c:xMode val="edge"/>
          <c:yMode val="edge"/>
          <c:x val="2.6091754155730562E-2"/>
          <c:y val="0.13573547764962254"/>
          <c:w val="0.94161242344706908"/>
          <c:h val="0.81395523435413253"/>
        </c:manualLayout>
      </c:layout>
      <c:txPr>
        <a:bodyPr/>
        <a:lstStyle/>
        <a:p>
          <a:pPr>
            <a:defRPr sz="2400"/>
          </a:pPr>
          <a:endParaRPr lang="pl-PL"/>
        </a:p>
      </c:txPr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tx>
        <c:rich>
          <a:bodyPr/>
          <a:lstStyle/>
          <a:p>
            <a:pPr algn="l">
              <a:defRPr sz="2400"/>
            </a:pPr>
            <a:r>
              <a:rPr lang="pl-PL" sz="2400" dirty="0" smtClean="0"/>
              <a:t>8. Płeć</a:t>
            </a:r>
            <a:endParaRPr lang="pl-PL" sz="2400" dirty="0"/>
          </a:p>
        </c:rich>
      </c:tx>
      <c:layout>
        <c:manualLayout>
          <c:xMode val="edge"/>
          <c:yMode val="edge"/>
          <c:x val="0.45240419947506588"/>
          <c:y val="5.2704968377018983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1.7702833213463678E-2"/>
          <c:y val="0.16193530831517924"/>
          <c:w val="0.6052210085818962"/>
          <c:h val="0.82513597522980564"/>
        </c:manualLayout>
      </c:layout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Wyniki diagnozy wykorzystujecie Państwo na:</c:v>
                </c:pt>
              </c:strCache>
            </c:strRef>
          </c:tx>
          <c:explosion val="25"/>
          <c:dLbls>
            <c:dLbl>
              <c:idx val="2"/>
              <c:tx>
                <c:rich>
                  <a:bodyPr/>
                  <a:lstStyle/>
                  <a:p>
                    <a:r>
                      <a:rPr lang="en-US" sz="2800" dirty="0"/>
                      <a:t>2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800"/>
                </a:pPr>
                <a:endParaRPr lang="pl-PL"/>
              </a:p>
            </c:txPr>
            <c:showVal val="1"/>
            <c:showLeaderLines val="1"/>
          </c:dLbls>
          <c:cat>
            <c:strRef>
              <c:f>Arkusz1!$A$2:$A$3</c:f>
              <c:strCache>
                <c:ptCount val="2"/>
                <c:pt idx="0">
                  <c:v>Kobieta </c:v>
                </c:pt>
                <c:pt idx="1">
                  <c:v>Mężczyzna </c:v>
                </c:pt>
              </c:strCache>
            </c:strRef>
          </c:cat>
          <c:val>
            <c:numRef>
              <c:f>Arkusz1!$B$2:$B$3</c:f>
              <c:numCache>
                <c:formatCode>General</c:formatCode>
                <c:ptCount val="2"/>
                <c:pt idx="0">
                  <c:v>74</c:v>
                </c:pt>
                <c:pt idx="1">
                  <c:v>154</c:v>
                </c:pt>
              </c:numCache>
            </c:numRef>
          </c:val>
        </c:ser>
      </c:pie3DChart>
    </c:plotArea>
    <c:legend>
      <c:legendPos val="r"/>
      <c:legendEntry>
        <c:idx val="0"/>
        <c:txPr>
          <a:bodyPr/>
          <a:lstStyle/>
          <a:p>
            <a:pPr>
              <a:defRPr sz="2400"/>
            </a:pPr>
            <a:endParaRPr lang="pl-PL"/>
          </a:p>
        </c:txPr>
      </c:legendEntry>
      <c:legendEntry>
        <c:idx val="1"/>
        <c:txPr>
          <a:bodyPr/>
          <a:lstStyle/>
          <a:p>
            <a:pPr>
              <a:defRPr sz="2400"/>
            </a:pPr>
            <a:endParaRPr lang="pl-PL"/>
          </a:p>
        </c:txPr>
      </c:legendEntry>
      <c:layout>
        <c:manualLayout>
          <c:xMode val="edge"/>
          <c:yMode val="edge"/>
          <c:x val="0.67331397637795276"/>
          <c:y val="0.10027129665540382"/>
          <c:w val="0.20307491251093621"/>
          <c:h val="0.89972873384438945"/>
        </c:manualLayout>
      </c:layout>
      <c:txPr>
        <a:bodyPr/>
        <a:lstStyle/>
        <a:p>
          <a:pPr>
            <a:defRPr sz="2400"/>
          </a:pPr>
          <a:endParaRPr lang="pl-PL"/>
        </a:p>
      </c:txPr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tx>
        <c:rich>
          <a:bodyPr/>
          <a:lstStyle/>
          <a:p>
            <a:pPr>
              <a:defRPr/>
            </a:pPr>
            <a:r>
              <a:rPr lang="pl-PL" sz="1800" dirty="0" smtClean="0"/>
              <a:t>4. Czym kierowała/ł się Pani/ Pan  wybierając naszą  szkołę dla dziecka ?</a:t>
            </a:r>
            <a:endParaRPr lang="pl-PL" sz="1800" dirty="0"/>
          </a:p>
        </c:rich>
      </c:tx>
      <c:layout>
        <c:manualLayout>
          <c:xMode val="edge"/>
          <c:yMode val="edge"/>
          <c:x val="0.11351528680049196"/>
          <c:y val="0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4.0909319042523554E-2"/>
          <c:y val="0.15937923161516712"/>
          <c:w val="0.6052210085818942"/>
          <c:h val="0.82513597522980564"/>
        </c:manualLayout>
      </c:layout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Wyniki diagnozy wykorzystujecie Państwo na: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2800"/>
                </a:pPr>
                <a:endParaRPr lang="pl-PL"/>
              </a:p>
            </c:txPr>
            <c:showVal val="1"/>
            <c:showLeaderLines val="1"/>
          </c:dLbls>
          <c:cat>
            <c:strRef>
              <c:f>Arkusz1!$A$2:$A$8</c:f>
              <c:strCache>
                <c:ptCount val="7"/>
                <c:pt idx="0">
                  <c:v>Opinia kolegów/znajomych dziecka </c:v>
                </c:pt>
                <c:pt idx="1">
                  <c:v>Możliwość rozwijania własnych zainteresowań podczas zajęć pozalekcyjnych </c:v>
                </c:pt>
                <c:pt idx="2">
                  <c:v>Renoma, opinia o szkole </c:v>
                </c:pt>
                <c:pt idx="3">
                  <c:v>Bliskość miejsca zamieszkania </c:v>
                </c:pt>
                <c:pt idx="4">
                  <c:v>Kierunki kształcenia</c:v>
                </c:pt>
                <c:pt idx="5">
                  <c:v>Do tej szkoły szedł kolega dziecka   </c:v>
                </c:pt>
                <c:pt idx="6">
                  <c:v>Nie dostało się do innej  </c:v>
                </c:pt>
              </c:strCache>
            </c:strRef>
          </c:cat>
          <c:val>
            <c:numRef>
              <c:f>Arkusz1!$B$2:$B$8</c:f>
              <c:numCache>
                <c:formatCode>General</c:formatCode>
                <c:ptCount val="7"/>
                <c:pt idx="0">
                  <c:v>12</c:v>
                </c:pt>
                <c:pt idx="1">
                  <c:v>18</c:v>
                </c:pt>
                <c:pt idx="2">
                  <c:v>20</c:v>
                </c:pt>
                <c:pt idx="3">
                  <c:v>65</c:v>
                </c:pt>
                <c:pt idx="4">
                  <c:v>94</c:v>
                </c:pt>
                <c:pt idx="5">
                  <c:v>19</c:v>
                </c:pt>
                <c:pt idx="6">
                  <c:v>5</c:v>
                </c:pt>
              </c:numCache>
            </c:numRef>
          </c:val>
        </c:ser>
      </c:pie3DChart>
    </c:plotArea>
    <c:legend>
      <c:legendPos val="r"/>
      <c:legendEntry>
        <c:idx val="0"/>
        <c:txPr>
          <a:bodyPr/>
          <a:lstStyle/>
          <a:p>
            <a:pPr>
              <a:defRPr sz="1400"/>
            </a:pPr>
            <a:endParaRPr lang="pl-PL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pl-PL"/>
          </a:p>
        </c:txPr>
      </c:legendEntry>
      <c:layout>
        <c:manualLayout>
          <c:xMode val="edge"/>
          <c:yMode val="edge"/>
          <c:x val="0.63783568394934675"/>
          <c:y val="0.10764942631943512"/>
          <c:w val="0.27027077865266841"/>
          <c:h val="0.89231963733549036"/>
        </c:manualLayout>
      </c:layout>
      <c:txPr>
        <a:bodyPr/>
        <a:lstStyle/>
        <a:p>
          <a:pPr>
            <a:defRPr sz="1400"/>
          </a:pPr>
          <a:endParaRPr lang="pl-PL"/>
        </a:p>
      </c:txPr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tx>
        <c:rich>
          <a:bodyPr/>
          <a:lstStyle/>
          <a:p>
            <a:pPr algn="ctr">
              <a:defRPr/>
            </a:pPr>
            <a:r>
              <a:rPr lang="pl-PL" sz="2160" b="1" i="0" u="none" strike="noStrike" baseline="0" dirty="0" smtClean="0"/>
              <a:t>5.Co jest największą wg  Pani/ Pana  zaletą tej szkoły/klasy?</a:t>
            </a:r>
            <a:endParaRPr lang="pl-PL" sz="2800" dirty="0"/>
          </a:p>
        </c:rich>
      </c:tx>
      <c:layout>
        <c:manualLayout>
          <c:xMode val="edge"/>
          <c:yMode val="edge"/>
          <c:x val="0.12200699912510936"/>
          <c:y val="1.1978401903867949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4.2456418097794199E-2"/>
          <c:y val="0.17215961511522873"/>
          <c:w val="0.60522100858189443"/>
          <c:h val="0.82513597522980564"/>
        </c:manualLayout>
      </c:layout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Wyniki diagnozy wykorzystujecie Państwo na:</c:v>
                </c:pt>
              </c:strCache>
            </c:strRef>
          </c:tx>
          <c:explosion val="25"/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2800" dirty="0"/>
                      <a:t>2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800"/>
                </a:pPr>
                <a:endParaRPr lang="pl-PL"/>
              </a:p>
            </c:txPr>
            <c:showVal val="1"/>
            <c:showLeaderLines val="1"/>
          </c:dLbls>
          <c:cat>
            <c:strRef>
              <c:f>Arkusz1!$A$2:$A$10</c:f>
              <c:strCache>
                <c:ptCount val="9"/>
                <c:pt idx="0">
                  <c:v>Możliwość zdobycia zawodu </c:v>
                </c:pt>
                <c:pt idx="1">
                  <c:v>Kierunki kształcenia </c:v>
                </c:pt>
                <c:pt idx="2">
                  <c:v>Treningi sportowe </c:v>
                </c:pt>
                <c:pt idx="3">
                  <c:v>Rozkład zajęć </c:v>
                </c:pt>
                <c:pt idx="4">
                  <c:v>Nauczyciele </c:v>
                </c:pt>
                <c:pt idx="5">
                  <c:v>Praktyka zawodowa w szkole </c:v>
                </c:pt>
                <c:pt idx="6">
                  <c:v>Relacje między uczniami </c:v>
                </c:pt>
                <c:pt idx="7">
                  <c:v>Poziom kształcenia </c:v>
                </c:pt>
                <c:pt idx="8">
                  <c:v>Stołówka szkolna </c:v>
                </c:pt>
              </c:strCache>
            </c:strRef>
          </c:cat>
          <c:val>
            <c:numRef>
              <c:f>Arkusz1!$B$2:$B$10</c:f>
              <c:numCache>
                <c:formatCode>General</c:formatCode>
                <c:ptCount val="9"/>
                <c:pt idx="0">
                  <c:v>15</c:v>
                </c:pt>
                <c:pt idx="1">
                  <c:v>7</c:v>
                </c:pt>
                <c:pt idx="2">
                  <c:v>1</c:v>
                </c:pt>
                <c:pt idx="3">
                  <c:v>1</c:v>
                </c:pt>
                <c:pt idx="4">
                  <c:v>5</c:v>
                </c:pt>
                <c:pt idx="5">
                  <c:v>10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</c:numCache>
            </c:numRef>
          </c:val>
        </c:ser>
      </c:pie3DChart>
    </c:plotArea>
    <c:legend>
      <c:legendPos val="r"/>
      <c:legendEntry>
        <c:idx val="0"/>
        <c:txPr>
          <a:bodyPr/>
          <a:lstStyle/>
          <a:p>
            <a:pPr>
              <a:defRPr sz="1800"/>
            </a:pPr>
            <a:endParaRPr lang="pl-PL"/>
          </a:p>
        </c:txPr>
      </c:legendEntry>
      <c:legendEntry>
        <c:idx val="1"/>
        <c:txPr>
          <a:bodyPr/>
          <a:lstStyle/>
          <a:p>
            <a:pPr>
              <a:defRPr sz="1800"/>
            </a:pPr>
            <a:endParaRPr lang="pl-PL"/>
          </a:p>
        </c:txPr>
      </c:legendEntry>
      <c:layout>
        <c:manualLayout>
          <c:xMode val="edge"/>
          <c:yMode val="edge"/>
          <c:x val="0.63783568394934675"/>
          <c:y val="0.10764942631943512"/>
          <c:w val="0.33415966754155729"/>
          <c:h val="0.85638443162388644"/>
        </c:manualLayout>
      </c:layout>
      <c:txPr>
        <a:bodyPr/>
        <a:lstStyle/>
        <a:p>
          <a:pPr>
            <a:defRPr sz="1800"/>
          </a:pPr>
          <a:endParaRPr lang="pl-PL"/>
        </a:p>
      </c:txPr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tx>
        <c:rich>
          <a:bodyPr/>
          <a:lstStyle/>
          <a:p>
            <a:pPr algn="just">
              <a:defRPr/>
            </a:pPr>
            <a:r>
              <a:rPr lang="pl-PL" sz="1800" dirty="0" smtClean="0"/>
              <a:t>6. Co jest największa wg  Pani/ Pana  wadą  tej szkoły/klasy?</a:t>
            </a:r>
            <a:endParaRPr lang="pl-PL" sz="1800" dirty="0"/>
          </a:p>
        </c:rich>
      </c:tx>
      <c:layout>
        <c:manualLayout>
          <c:xMode val="edge"/>
          <c:yMode val="edge"/>
          <c:x val="0.16073753280839903"/>
          <c:y val="0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2.0234142607174106E-2"/>
          <c:y val="0.13622442281080085"/>
          <c:w val="0.55244324146981627"/>
          <c:h val="0.75326548213161981"/>
        </c:manualLayout>
      </c:layout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Wyniki diagnozy wykorzystujecie Państwo na:</c:v>
                </c:pt>
              </c:strCache>
            </c:strRef>
          </c:tx>
          <c:explosion val="25"/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pl-PL" sz="2800" dirty="0" smtClean="0"/>
                      <a:t>10</a:t>
                    </a:r>
                    <a:endParaRPr lang="en-US" sz="2800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800"/>
                </a:pPr>
                <a:endParaRPr lang="pl-PL"/>
              </a:p>
            </c:txPr>
            <c:showVal val="1"/>
            <c:showLeaderLines val="1"/>
          </c:dLbls>
          <c:cat>
            <c:strRef>
              <c:f>Arkusz1!$A$2:$A$11</c:f>
              <c:strCache>
                <c:ptCount val="10"/>
                <c:pt idx="0">
                  <c:v>Długotrwałe prace remontowe </c:v>
                </c:pt>
                <c:pt idx="1">
                  <c:v>Brak zajęć wyrównawczych </c:v>
                </c:pt>
                <c:pt idx="2">
                  <c:v>Dyscyplina</c:v>
                </c:pt>
                <c:pt idx="3">
                  <c:v>Brak praktyk poza szkołą </c:v>
                </c:pt>
                <c:pt idx="4">
                  <c:v>Duża liczebność klas </c:v>
                </c:pt>
                <c:pt idx="5">
                  <c:v>Jakość zajęć praktycznych ( monotematyczność, krzyki prowadzących) </c:v>
                </c:pt>
                <c:pt idx="6">
                  <c:v>Stan szatni </c:v>
                </c:pt>
                <c:pt idx="7">
                  <c:v>Rozkład zajęć </c:v>
                </c:pt>
                <c:pt idx="8">
                  <c:v>Papierosy </c:v>
                </c:pt>
                <c:pt idx="9">
                  <c:v>Braki w wyposażeniu sal lekcyjnych </c:v>
                </c:pt>
              </c:strCache>
            </c:strRef>
          </c:cat>
          <c:val>
            <c:numRef>
              <c:f>Arkusz1!$B$2:$B$11</c:f>
              <c:numCache>
                <c:formatCode>General</c:formatCode>
                <c:ptCount val="10"/>
                <c:pt idx="0">
                  <c:v>1</c:v>
                </c:pt>
                <c:pt idx="1">
                  <c:v>1</c:v>
                </c:pt>
                <c:pt idx="2">
                  <c:v>10</c:v>
                </c:pt>
                <c:pt idx="3">
                  <c:v>1</c:v>
                </c:pt>
                <c:pt idx="4">
                  <c:v>6</c:v>
                </c:pt>
                <c:pt idx="5">
                  <c:v>3</c:v>
                </c:pt>
                <c:pt idx="6">
                  <c:v>6</c:v>
                </c:pt>
                <c:pt idx="7">
                  <c:v>2</c:v>
                </c:pt>
                <c:pt idx="8">
                  <c:v>2</c:v>
                </c:pt>
                <c:pt idx="9">
                  <c:v>4</c:v>
                </c:pt>
              </c:numCache>
            </c:numRef>
          </c:val>
        </c:ser>
      </c:pie3DChart>
    </c:plotArea>
    <c:legend>
      <c:legendPos val="r"/>
      <c:legendEntry>
        <c:idx val="0"/>
        <c:txPr>
          <a:bodyPr/>
          <a:lstStyle/>
          <a:p>
            <a:pPr>
              <a:defRPr sz="1400"/>
            </a:pPr>
            <a:endParaRPr lang="pl-PL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pl-PL"/>
          </a:p>
        </c:txPr>
      </c:legendEntry>
      <c:layout>
        <c:manualLayout>
          <c:xMode val="edge"/>
          <c:yMode val="edge"/>
          <c:x val="0.57705774278215227"/>
          <c:y val="8.2099023467858648E-2"/>
          <c:w val="0.39474442257217845"/>
          <c:h val="0.88273691581239599"/>
        </c:manualLayout>
      </c:layout>
      <c:txPr>
        <a:bodyPr/>
        <a:lstStyle/>
        <a:p>
          <a:pPr>
            <a:defRPr sz="1400"/>
          </a:pPr>
          <a:endParaRPr lang="pl-PL"/>
        </a:p>
      </c:txPr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tx>
        <c:rich>
          <a:bodyPr/>
          <a:lstStyle/>
          <a:p>
            <a:pPr algn="just">
              <a:defRPr/>
            </a:pPr>
            <a:r>
              <a:rPr lang="pl-PL" dirty="0"/>
              <a:t>7. W jakich zajęciach dodatkowych wg  Pani/ Pana  chce  uczestniczyć </a:t>
            </a:r>
            <a:r>
              <a:rPr lang="pl-PL" dirty="0" smtClean="0"/>
              <a:t>dziecko? (wspomagające </a:t>
            </a:r>
            <a:r>
              <a:rPr lang="pl-PL" dirty="0"/>
              <a:t>np. matematyka, sportowe np. piłka nożna…)</a:t>
            </a:r>
          </a:p>
        </c:rich>
      </c:tx>
      <c:layout>
        <c:manualLayout>
          <c:xMode val="edge"/>
          <c:yMode val="edge"/>
          <c:x val="0.10657086614173228"/>
          <c:y val="0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4.2456418097794199E-2"/>
          <c:y val="0.17215961511522873"/>
          <c:w val="0.60522100858189476"/>
          <c:h val="0.82513597522980564"/>
        </c:manualLayout>
      </c:layout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Wyniki diagnozy wykorzystujecie Państwo na:</c:v>
                </c:pt>
              </c:strCache>
            </c:strRef>
          </c:tx>
          <c:explosion val="13"/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2800" dirty="0"/>
                      <a:t>2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800"/>
                </a:pPr>
                <a:endParaRPr lang="pl-PL"/>
              </a:p>
            </c:txPr>
            <c:showVal val="1"/>
            <c:showLeaderLines val="1"/>
          </c:dLbls>
          <c:cat>
            <c:strRef>
              <c:f>Arkusz1!$A$2:$A$3</c:f>
              <c:strCache>
                <c:ptCount val="2"/>
                <c:pt idx="0">
                  <c:v>Matematyka </c:v>
                </c:pt>
                <c:pt idx="1">
                  <c:v>Zajęcia sportowe </c:v>
                </c:pt>
              </c:strCache>
            </c:strRef>
          </c:cat>
          <c:val>
            <c:numRef>
              <c:f>Arkusz1!$B$2:$B$3</c:f>
              <c:numCache>
                <c:formatCode>General</c:formatCode>
                <c:ptCount val="2"/>
                <c:pt idx="0">
                  <c:v>25</c:v>
                </c:pt>
                <c:pt idx="1">
                  <c:v>32</c:v>
                </c:pt>
              </c:numCache>
            </c:numRef>
          </c:val>
        </c:ser>
      </c:pie3DChart>
    </c:plotArea>
    <c:legend>
      <c:legendPos val="r"/>
      <c:legendEntry>
        <c:idx val="0"/>
        <c:txPr>
          <a:bodyPr/>
          <a:lstStyle/>
          <a:p>
            <a:pPr>
              <a:defRPr sz="2400"/>
            </a:pPr>
            <a:endParaRPr lang="pl-PL"/>
          </a:p>
        </c:txPr>
      </c:legendEntry>
      <c:legendEntry>
        <c:idx val="1"/>
        <c:txPr>
          <a:bodyPr/>
          <a:lstStyle/>
          <a:p>
            <a:pPr>
              <a:defRPr sz="2400"/>
            </a:pPr>
            <a:endParaRPr lang="pl-PL"/>
          </a:p>
        </c:txPr>
      </c:legendEntry>
      <c:layout>
        <c:manualLayout>
          <c:xMode val="edge"/>
          <c:yMode val="edge"/>
          <c:x val="0.67331397637795276"/>
          <c:y val="0.32499422773073605"/>
          <c:w val="0.29439020122484688"/>
          <c:h val="0.50251678485356543"/>
        </c:manualLayout>
      </c:layout>
      <c:txPr>
        <a:bodyPr/>
        <a:lstStyle/>
        <a:p>
          <a:pPr>
            <a:defRPr sz="2400"/>
          </a:pPr>
          <a:endParaRPr lang="pl-PL"/>
        </a:p>
      </c:txPr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tx>
        <c:rich>
          <a:bodyPr/>
          <a:lstStyle/>
          <a:p>
            <a:pPr algn="l">
              <a:defRPr sz="2400"/>
            </a:pPr>
            <a:r>
              <a:rPr lang="pl-PL" sz="2400" dirty="0" smtClean="0"/>
              <a:t>8. Płeć</a:t>
            </a:r>
            <a:endParaRPr lang="pl-PL" sz="2400" dirty="0"/>
          </a:p>
        </c:rich>
      </c:tx>
      <c:layout>
        <c:manualLayout>
          <c:xMode val="edge"/>
          <c:yMode val="edge"/>
          <c:x val="0.4524041994750656"/>
          <c:y val="5.2704968377018976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1.7702833213463651E-2"/>
          <c:y val="0.16193530831517924"/>
          <c:w val="0.60522100858189498"/>
          <c:h val="0.82513597522980564"/>
        </c:manualLayout>
      </c:layout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Wyniki diagnozy wykorzystujecie Państwo na:</c:v>
                </c:pt>
              </c:strCache>
            </c:strRef>
          </c:tx>
          <c:explosion val="25"/>
          <c:dLbls>
            <c:dLbl>
              <c:idx val="2"/>
              <c:tx>
                <c:rich>
                  <a:bodyPr/>
                  <a:lstStyle/>
                  <a:p>
                    <a:r>
                      <a:rPr lang="en-US" sz="2800" dirty="0"/>
                      <a:t>2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800"/>
                </a:pPr>
                <a:endParaRPr lang="pl-PL"/>
              </a:p>
            </c:txPr>
            <c:showVal val="1"/>
            <c:showLeaderLines val="1"/>
          </c:dLbls>
          <c:cat>
            <c:strRef>
              <c:f>Arkusz1!$A$2:$A$3</c:f>
              <c:strCache>
                <c:ptCount val="2"/>
                <c:pt idx="0">
                  <c:v>Kobieta </c:v>
                </c:pt>
                <c:pt idx="1">
                  <c:v>Mężczyzna </c:v>
                </c:pt>
              </c:strCache>
            </c:strRef>
          </c:cat>
          <c:val>
            <c:numRef>
              <c:f>Arkusz1!$B$2:$B$3</c:f>
              <c:numCache>
                <c:formatCode>General</c:formatCode>
                <c:ptCount val="2"/>
                <c:pt idx="0">
                  <c:v>96</c:v>
                </c:pt>
                <c:pt idx="1">
                  <c:v>52</c:v>
                </c:pt>
              </c:numCache>
            </c:numRef>
          </c:val>
        </c:ser>
      </c:pie3DChart>
    </c:plotArea>
    <c:legend>
      <c:legendPos val="r"/>
      <c:legendEntry>
        <c:idx val="0"/>
        <c:txPr>
          <a:bodyPr/>
          <a:lstStyle/>
          <a:p>
            <a:pPr>
              <a:defRPr sz="2400"/>
            </a:pPr>
            <a:endParaRPr lang="pl-PL"/>
          </a:p>
        </c:txPr>
      </c:legendEntry>
      <c:legendEntry>
        <c:idx val="1"/>
        <c:txPr>
          <a:bodyPr/>
          <a:lstStyle/>
          <a:p>
            <a:pPr>
              <a:defRPr sz="2400"/>
            </a:pPr>
            <a:endParaRPr lang="pl-PL"/>
          </a:p>
        </c:txPr>
      </c:legendEntry>
      <c:layout>
        <c:manualLayout>
          <c:xMode val="edge"/>
          <c:yMode val="edge"/>
          <c:x val="0.67331397637795276"/>
          <c:y val="0.10027129665540382"/>
          <c:w val="0.20307491251093621"/>
          <c:h val="0.89972873384438878"/>
        </c:manualLayout>
      </c:layout>
      <c:txPr>
        <a:bodyPr/>
        <a:lstStyle/>
        <a:p>
          <a:pPr>
            <a:defRPr sz="2400"/>
          </a:pPr>
          <a:endParaRPr lang="pl-PL"/>
        </a:p>
      </c:txPr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tx>
        <c:rich>
          <a:bodyPr/>
          <a:lstStyle/>
          <a:p>
            <a:pPr>
              <a:defRPr/>
            </a:pPr>
            <a:r>
              <a:rPr lang="pl-PL" sz="1800" dirty="0" smtClean="0"/>
              <a:t>1.Czy jest Pani/ Pan  zadowolony  z wyboru naszej szkoły przez  dziecko?</a:t>
            </a:r>
            <a:endParaRPr lang="pl-PL" sz="1800" dirty="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Jeśli tak, to czy diagnoza powinna mieć miejsce: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2800"/>
                </a:pPr>
                <a:endParaRPr lang="pl-PL"/>
              </a:p>
            </c:txPr>
            <c:showVal val="1"/>
            <c:showLeaderLines val="1"/>
          </c:dLbls>
          <c:cat>
            <c:strRef>
              <c:f>Arkusz1!$A$2:$A$4</c:f>
              <c:strCache>
                <c:ptCount val="3"/>
                <c:pt idx="0">
                  <c:v>tak</c:v>
                </c:pt>
                <c:pt idx="1">
                  <c:v>nie</c:v>
                </c:pt>
                <c:pt idx="2">
                  <c:v>nie mam zdania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>
                  <c:v>128</c:v>
                </c:pt>
                <c:pt idx="1">
                  <c:v>4</c:v>
                </c:pt>
                <c:pt idx="2">
                  <c:v>18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2709787839020146"/>
          <c:y val="0.27369603860440628"/>
          <c:w val="0.26361953193350834"/>
          <c:h val="0.64251154058566751"/>
        </c:manualLayout>
      </c:layout>
      <c:txPr>
        <a:bodyPr/>
        <a:lstStyle/>
        <a:p>
          <a:pPr>
            <a:defRPr sz="2000"/>
          </a:pPr>
          <a:endParaRPr lang="pl-PL"/>
        </a:p>
      </c:txPr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24" name="Rectangle 24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A849C5AD-4428-4E9C-9C84-11B72C9365FB}" type="datetimeFigureOut">
              <a:rPr lang="en-US" smtClean="0"/>
              <a:pPr/>
              <a:t>2/15/2017</a:t>
            </a:fld>
            <a:endParaRPr lang="en-US" smtClean="0"/>
          </a:p>
        </p:txBody>
      </p:sp>
      <p:sp>
        <p:nvSpPr>
          <p:cNvPr id="30" name="Rectangle 30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8C596567-A38F-4CEF-B37F-9B9D120D62CE}" type="slidenum">
              <a:rPr lang="en-US" smtClean="0"/>
              <a:pPr/>
              <a:t>‹#›</a:t>
            </a:fld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4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15" name="Rectangle 15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D7547E60-4BE7-4E4E-9AAA-5EE35AEC995C}" type="datetimeFigureOut">
              <a:rPr lang="en-US" smtClean="0"/>
              <a:pPr/>
              <a:t>2/15/2017</a:t>
            </a:fld>
            <a:endParaRPr lang="en-US" smtClean="0"/>
          </a:p>
        </p:txBody>
      </p:sp>
      <p:sp>
        <p:nvSpPr>
          <p:cNvPr id="23" name="Rectangle 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28" name="Rectangle 28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CA077768-21C8-4125-A345-258E48D2EED0}" type="slidenum">
              <a:rPr lang="en-US" smtClean="0"/>
              <a:pPr/>
              <a:t>‹#›</a:t>
            </a:fld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noProof="0" dirty="0"/>
          </a:p>
        </p:txBody>
      </p:sp>
      <p:sp>
        <p:nvSpPr>
          <p:cNvPr id="5" name="Symbol zastępczy nagłówka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noProof="0" dirty="0"/>
          </a:p>
        </p:txBody>
      </p:sp>
      <p:sp>
        <p:nvSpPr>
          <p:cNvPr id="5" name="Symbol zastępczy nagłówka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noProof="0" dirty="0"/>
          </a:p>
        </p:txBody>
      </p:sp>
      <p:sp>
        <p:nvSpPr>
          <p:cNvPr id="5" name="Symbol zastępczy nagłówka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noProof="0" dirty="0"/>
          </a:p>
        </p:txBody>
      </p:sp>
      <p:sp>
        <p:nvSpPr>
          <p:cNvPr id="5" name="Symbol zastępczy nagłówka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noProof="0" dirty="0"/>
          </a:p>
        </p:txBody>
      </p:sp>
      <p:sp>
        <p:nvSpPr>
          <p:cNvPr id="5" name="Symbol zastępczy nagłówka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noProof="0" dirty="0"/>
          </a:p>
        </p:txBody>
      </p:sp>
      <p:sp>
        <p:nvSpPr>
          <p:cNvPr id="5" name="Symbol zastępczy nagłówka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noProof="0" dirty="0"/>
          </a:p>
        </p:txBody>
      </p:sp>
      <p:sp>
        <p:nvSpPr>
          <p:cNvPr id="5" name="Symbol zastępczy nagłówka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noProof="0" dirty="0"/>
          </a:p>
        </p:txBody>
      </p:sp>
      <p:sp>
        <p:nvSpPr>
          <p:cNvPr id="5" name="Symbol zastępczy nagłówka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noProof="0" dirty="0"/>
          </a:p>
        </p:txBody>
      </p:sp>
      <p:sp>
        <p:nvSpPr>
          <p:cNvPr id="5" name="Symbol zastępczy nagłówka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noProof="0" dirty="0"/>
          </a:p>
        </p:txBody>
      </p:sp>
      <p:sp>
        <p:nvSpPr>
          <p:cNvPr id="5" name="Symbol zastępczy nagłówka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noProof="0" dirty="0"/>
          </a:p>
        </p:txBody>
      </p:sp>
      <p:sp>
        <p:nvSpPr>
          <p:cNvPr id="5" name="Symbol zastępczy nagłówka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noProof="0" dirty="0"/>
          </a:p>
        </p:txBody>
      </p:sp>
      <p:sp>
        <p:nvSpPr>
          <p:cNvPr id="5" name="Symbol zastępczy nagłówka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noProof="0" dirty="0"/>
          </a:p>
        </p:txBody>
      </p:sp>
      <p:sp>
        <p:nvSpPr>
          <p:cNvPr id="5" name="Symbol zastępczy nagłówka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noProof="0" dirty="0"/>
          </a:p>
        </p:txBody>
      </p:sp>
      <p:sp>
        <p:nvSpPr>
          <p:cNvPr id="5" name="Symbol zastępczy nagłówka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noProof="0" dirty="0"/>
          </a:p>
        </p:txBody>
      </p:sp>
      <p:sp>
        <p:nvSpPr>
          <p:cNvPr id="5" name="Symbol zastępczy nagłówka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noProof="0" dirty="0"/>
          </a:p>
        </p:txBody>
      </p:sp>
      <p:sp>
        <p:nvSpPr>
          <p:cNvPr id="5" name="Symbol zastępczy nagłówka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noProof="0" dirty="0"/>
          </a:p>
        </p:txBody>
      </p:sp>
      <p:sp>
        <p:nvSpPr>
          <p:cNvPr id="5" name="Symbol zastępczy nagłówka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noProof="0" dirty="0"/>
          </a:p>
        </p:txBody>
      </p:sp>
      <p:sp>
        <p:nvSpPr>
          <p:cNvPr id="5" name="Symbol zastępczy nagłówka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noProof="0" dirty="0"/>
          </a:p>
        </p:txBody>
      </p:sp>
      <p:sp>
        <p:nvSpPr>
          <p:cNvPr id="5" name="Symbol zastępczy nagłówka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noProof="0" dirty="0"/>
          </a:p>
        </p:txBody>
      </p:sp>
      <p:sp>
        <p:nvSpPr>
          <p:cNvPr id="5" name="Symbol zastępczy nagłówka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noProof="0" dirty="0"/>
          </a:p>
        </p:txBody>
      </p:sp>
      <p:sp>
        <p:nvSpPr>
          <p:cNvPr id="5" name="Symbol zastępczy nagłówka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noProof="0" dirty="0"/>
          </a:p>
        </p:txBody>
      </p:sp>
      <p:sp>
        <p:nvSpPr>
          <p:cNvPr id="5" name="Symbol zastępczy nagłówka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noProof="0" dirty="0"/>
          </a:p>
        </p:txBody>
      </p:sp>
      <p:sp>
        <p:nvSpPr>
          <p:cNvPr id="5" name="Symbol zastępczy nagłówka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noProof="0" dirty="0"/>
          </a:p>
        </p:txBody>
      </p:sp>
      <p:sp>
        <p:nvSpPr>
          <p:cNvPr id="5" name="Symbol zastępczy nagłówka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noProof="0" dirty="0"/>
          </a:p>
        </p:txBody>
      </p:sp>
      <p:sp>
        <p:nvSpPr>
          <p:cNvPr id="5" name="Symbol zastępczy nagłówka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noProof="0" dirty="0"/>
          </a:p>
        </p:txBody>
      </p:sp>
      <p:sp>
        <p:nvSpPr>
          <p:cNvPr id="5" name="Symbol zastępczy nagłówka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noProof="0" dirty="0"/>
          </a:p>
        </p:txBody>
      </p:sp>
      <p:sp>
        <p:nvSpPr>
          <p:cNvPr id="5" name="Symbol zastępczy nagłówka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noProof="0" dirty="0"/>
          </a:p>
        </p:txBody>
      </p:sp>
      <p:sp>
        <p:nvSpPr>
          <p:cNvPr id="5" name="Symbol zastępczy nagłówka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noProof="0" dirty="0"/>
          </a:p>
        </p:txBody>
      </p:sp>
      <p:sp>
        <p:nvSpPr>
          <p:cNvPr id="5" name="Symbol zastępczy nagłówka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noProof="0" dirty="0"/>
          </a:p>
        </p:txBody>
      </p:sp>
      <p:sp>
        <p:nvSpPr>
          <p:cNvPr id="5" name="Symbol zastępczy nagłówka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noProof="0" dirty="0"/>
          </a:p>
        </p:txBody>
      </p:sp>
      <p:sp>
        <p:nvSpPr>
          <p:cNvPr id="5" name="Symbol zastępczy nagłówka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noProof="0" dirty="0"/>
          </a:p>
        </p:txBody>
      </p:sp>
      <p:sp>
        <p:nvSpPr>
          <p:cNvPr id="5" name="Symbol zastępczy nagłówka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noProof="0" dirty="0"/>
          </a:p>
        </p:txBody>
      </p:sp>
      <p:sp>
        <p:nvSpPr>
          <p:cNvPr id="5" name="Symbol zastępczy nagłówka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noProof="0" dirty="0"/>
          </a:p>
        </p:txBody>
      </p:sp>
      <p:sp>
        <p:nvSpPr>
          <p:cNvPr id="5" name="Symbol zastępczy nagłówka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noProof="0" dirty="0"/>
          </a:p>
        </p:txBody>
      </p:sp>
      <p:sp>
        <p:nvSpPr>
          <p:cNvPr id="5" name="Symbol zastępczy nagłówka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noProof="0" dirty="0"/>
          </a:p>
        </p:txBody>
      </p:sp>
      <p:sp>
        <p:nvSpPr>
          <p:cNvPr id="5" name="Symbol zastępczy nagłówka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noProof="0" dirty="0"/>
          </a:p>
        </p:txBody>
      </p:sp>
      <p:sp>
        <p:nvSpPr>
          <p:cNvPr id="5" name="Symbol zastępczy nagłówka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jpg"/>
          <p:cNvPicPr>
            <a:picLocks noChangeAspect="1"/>
          </p:cNvPicPr>
          <p:nvPr/>
        </p:nvPicPr>
        <p:blipFill>
          <a:blip r:embed="rId2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2.png"/>
          <p:cNvPicPr>
            <a:picLocks noChangeAspect="1"/>
          </p:cNvPicPr>
          <p:nvPr/>
        </p:nvPicPr>
        <p:blipFill>
          <a:blip r:embed="rId3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4" y="432"/>
            <a:ext cx="9142859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3.png"/>
          <p:cNvPicPr>
            <a:picLocks noChangeAspect="1"/>
          </p:cNvPicPr>
          <p:nvPr/>
        </p:nvPicPr>
        <p:blipFill>
          <a:blip r:embed="rId4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4" y="432"/>
            <a:ext cx="9142859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4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4" y="432"/>
            <a:ext cx="9142859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31"/>
          <p:cNvSpPr>
            <a:spLocks noGrp="1"/>
          </p:cNvSpPr>
          <p:nvPr>
            <p:ph type="subTitle" idx="1"/>
          </p:nvPr>
        </p:nvSpPr>
        <p:spPr>
          <a:xfrm>
            <a:off x="2492736" y="5094585"/>
            <a:ext cx="6194067" cy="925223"/>
          </a:xfrm>
        </p:spPr>
        <p:txBody>
          <a:bodyPr/>
          <a:lstStyle>
            <a:lvl1pPr marL="0" indent="0" algn="r">
              <a:buNone/>
              <a:defRPr sz="2800"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ctrTitle"/>
          </p:nvPr>
        </p:nvSpPr>
        <p:spPr>
          <a:xfrm>
            <a:off x="1108990" y="3606806"/>
            <a:ext cx="7577815" cy="1470025"/>
          </a:xfrm>
        </p:spPr>
        <p:txBody>
          <a:bodyPr anchor="b" anchorCtr="0"/>
          <a:lstStyle>
            <a:lvl1pPr algn="r">
              <a:defRPr sz="400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smtClean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tekst 2-kolum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smtClean="0"/>
          </a:p>
        </p:txBody>
      </p:sp>
      <p:sp>
        <p:nvSpPr>
          <p:cNvPr id="11" name="Rectangle 11"/>
          <p:cNvSpPr>
            <a:spLocks noGrp="1"/>
          </p:cNvSpPr>
          <p:nvPr>
            <p:ph type="body"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smtClean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smtClean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0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smtClean="0"/>
          </a:p>
        </p:txBody>
      </p:sp>
      <p:sp>
        <p:nvSpPr>
          <p:cNvPr id="17" name="Rectangle 17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smtClean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shade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5.png"/>
          <p:cNvPicPr>
            <a:picLocks noChangeAspect="1"/>
          </p:cNvPicPr>
          <p:nvPr/>
        </p:nvPicPr>
        <p:blipFill>
          <a:blip r:embed="rId9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4" y="432"/>
            <a:ext cx="9142859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6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74" y="432"/>
            <a:ext cx="9142859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Rectangle 30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2" name="Rectangle 1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6" name="Rectangle 6"/>
          <p:cNvSpPr>
            <a:spLocks noGrp="1"/>
          </p:cNvSpPr>
          <p:nvPr>
            <p:ph type="dt" sz="half" idx="2"/>
          </p:nvPr>
        </p:nvSpPr>
        <p:spPr>
          <a:xfrm>
            <a:off x="457200" y="6245227"/>
            <a:ext cx="2133600" cy="476251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fld id="{5C14FD69-4A85-4715-A222-ABB225B63BC6}" type="datetimeFigureOut">
              <a:rPr lang="en-US" smtClean="0"/>
              <a:pPr/>
              <a:t>2/15/2017</a:t>
            </a:fld>
            <a:endParaRPr lang="en-US" sz="1000" dirty="0" smtClean="0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3"/>
          </p:nvPr>
        </p:nvSpPr>
        <p:spPr>
          <a:xfrm>
            <a:off x="3124200" y="6245227"/>
            <a:ext cx="2895600" cy="476251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+mn-lt"/>
              </a:defRPr>
            </a:lvl1pPr>
          </a:lstStyle>
          <a:p>
            <a:pPr algn="ctr"/>
            <a:endParaRPr lang="en-US" sz="1000" smtClean="0"/>
          </a:p>
        </p:txBody>
      </p:sp>
      <p:sp>
        <p:nvSpPr>
          <p:cNvPr id="21" name="Rectangle 21"/>
          <p:cNvSpPr>
            <a:spLocks noGrp="1"/>
          </p:cNvSpPr>
          <p:nvPr>
            <p:ph type="sldNum" sz="quarter" idx="4"/>
          </p:nvPr>
        </p:nvSpPr>
        <p:spPr>
          <a:xfrm>
            <a:off x="6553200" y="6245227"/>
            <a:ext cx="2133600" cy="476251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 sz="10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ransition>
    <p:fade thruBlk="1"/>
  </p:transition>
  <p:txStyles>
    <p:titleStyle>
      <a:defPPr>
        <a:defRPr sz="4400">
          <a:solidFill>
            <a:schemeClr val="tx1"/>
          </a:solidFill>
          <a:latin typeface="+mj-lt"/>
          <a:ea typeface="+mj-ea"/>
          <a:cs typeface="+mj-cs"/>
        </a:defRPr>
      </a:defPPr>
      <a:lvl1pPr algn="l" eaLnBrk="1" hangingPunct="1">
        <a:buNone/>
        <a:defRPr sz="3600">
          <a:solidFill>
            <a:schemeClr val="tx1">
              <a:alpha val="100000"/>
            </a:schemeClr>
          </a:solidFill>
          <a:latin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342900" indent="-342900" eaLnBrk="1" hangingPunct="1">
        <a:buChar char="•"/>
        <a:defRPr sz="2800">
          <a:latin typeface="+mn-lt"/>
        </a:defRPr>
      </a:lvl1pPr>
      <a:lvl2pPr marL="742950" indent="-285750" eaLnBrk="1" hangingPunct="1">
        <a:buChar char="–"/>
        <a:defRPr sz="2400">
          <a:latin typeface="+mn-lt"/>
        </a:defRPr>
      </a:lvl2pPr>
      <a:lvl3pPr marL="1143000" indent="-228600" eaLnBrk="1" hangingPunct="1">
        <a:buChar char="•"/>
        <a:defRPr sz="2400">
          <a:latin typeface="+mn-lt"/>
        </a:defRPr>
      </a:lvl3pPr>
      <a:lvl4pPr marL="1600200" indent="-228600" eaLnBrk="1" hangingPunct="1">
        <a:buChar char="–"/>
        <a:defRPr sz="2000">
          <a:latin typeface="+mn-lt"/>
        </a:defRPr>
      </a:lvl4pPr>
      <a:lvl5pPr marL="2057400" indent="-228600" eaLnBrk="1" hangingPunct="1">
        <a:buChar char="»"/>
        <a:defRPr sz="2000">
          <a:latin typeface="+mn-lt"/>
        </a:defRPr>
      </a:lvl5pPr>
      <a:lvl6pPr marL="2514600" indent="-228600" eaLnBrk="1" hangingPunct="1">
        <a:buChar char="•"/>
        <a:defRPr sz="2000"/>
      </a:lvl6pPr>
      <a:lvl7pPr marL="2971800" indent="-228600" eaLnBrk="1" hangingPunct="1">
        <a:buChar char="•"/>
        <a:defRPr sz="2000"/>
      </a:lvl7pPr>
      <a:lvl8pPr marL="3429000" indent="-228600" eaLnBrk="1" hangingPunct="1">
        <a:buChar char="•"/>
        <a:defRPr sz="2000"/>
      </a:lvl8pPr>
      <a:lvl9pPr marL="3886200" indent="-228600" eaLnBrk="1" hangingPunct="1">
        <a:buChar char="•"/>
        <a:defRPr sz="2000"/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8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9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0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pulask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6" y="116632"/>
            <a:ext cx="1314451" cy="1295400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1547664" y="116636"/>
            <a:ext cx="60486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latin typeface="Arial Black" pitchFamily="34" charset="0"/>
              </a:rPr>
              <a:t>Zespół Szkół Zawodowych 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im. Kazimierza Pułaskiego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 w Gorlicach</a:t>
            </a:r>
            <a:endParaRPr lang="pl-PL" sz="2400" b="1" dirty="0">
              <a:latin typeface="Arial Black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0" y="1988840"/>
            <a:ext cx="914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W ankiecie </a:t>
            </a: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pl-PL" sz="4000" b="1" dirty="0" smtClean="0">
                <a:latin typeface="Times New Roman" pitchFamily="18" charset="0"/>
                <a:cs typeface="Times New Roman" pitchFamily="18" charset="0"/>
              </a:rPr>
              <a:t>Opinia o szkole</a:t>
            </a: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przeprowadzonej </a:t>
            </a: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wśród rodziców uczniów ZSZ wzięło </a:t>
            </a: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udział </a:t>
            </a: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148 </a:t>
            </a: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osób.</a:t>
            </a:r>
          </a:p>
          <a:p>
            <a:pPr algn="just"/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Na wykresach kołowych przedstawiono wyniki ankiety dla poszczególnych pytań oraz ilość osób, które zaznaczały daną odpowiedź.</a:t>
            </a:r>
            <a:endParaRPr lang="pl-PL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l-PL" sz="3600" dirty="0" smtClean="0"/>
          </a:p>
          <a:p>
            <a:pPr algn="just"/>
            <a:endParaRPr lang="pl-PL" sz="36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pulask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6" y="116632"/>
            <a:ext cx="1314451" cy="1295400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1547664" y="116636"/>
            <a:ext cx="60486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latin typeface="Arial Black" pitchFamily="34" charset="0"/>
              </a:rPr>
              <a:t>Zespół Szkół Zawodowych 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im. Kazimierza Pułaskiego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 w Gorlicach</a:t>
            </a:r>
            <a:endParaRPr lang="pl-PL" sz="2400" b="1" dirty="0">
              <a:latin typeface="Arial Black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0" y="1988840"/>
            <a:ext cx="914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W ankiecie </a:t>
            </a: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pl-PL" sz="4000" b="1" dirty="0" smtClean="0">
                <a:latin typeface="Times New Roman" pitchFamily="18" charset="0"/>
                <a:cs typeface="Times New Roman" pitchFamily="18" charset="0"/>
              </a:rPr>
              <a:t>Opinia o szkole</a:t>
            </a: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przeprowadzonej </a:t>
            </a: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wśród rodziców uczniów Technikum wzięło </a:t>
            </a: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udział </a:t>
            </a: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150 </a:t>
            </a: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osób.</a:t>
            </a:r>
          </a:p>
          <a:p>
            <a:pPr algn="just"/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Na wykresach kołowych przedstawiono wyniki ankiety dla poszczególnych pytań oraz ilość osób, które zaznaczały daną odpowiedź.</a:t>
            </a:r>
            <a:endParaRPr lang="pl-PL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l-PL" sz="3600" dirty="0" smtClean="0"/>
          </a:p>
          <a:p>
            <a:pPr algn="just"/>
            <a:endParaRPr lang="pl-PL" sz="36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pulask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6" y="116632"/>
            <a:ext cx="1314451" cy="1295400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1547664" y="188643"/>
            <a:ext cx="5112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latin typeface="Arial Black" pitchFamily="34" charset="0"/>
              </a:rPr>
              <a:t>Zespół Szkół Zawodowych 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im. Kazimierza Pułaskiego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 w Gorlicach</a:t>
            </a:r>
            <a:endParaRPr lang="pl-PL" sz="2400" b="1" dirty="0">
              <a:latin typeface="Arial Black" pitchFamily="34" charset="0"/>
            </a:endParaRPr>
          </a:p>
        </p:txBody>
      </p:sp>
      <p:graphicFrame>
        <p:nvGraphicFramePr>
          <p:cNvPr id="7" name="Wykres 6"/>
          <p:cNvGraphicFramePr/>
          <p:nvPr/>
        </p:nvGraphicFramePr>
        <p:xfrm>
          <a:off x="0" y="1556793"/>
          <a:ext cx="9144000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pulask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6" y="116632"/>
            <a:ext cx="1314451" cy="1295400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1547664" y="188643"/>
            <a:ext cx="5112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latin typeface="Arial Black" pitchFamily="34" charset="0"/>
              </a:rPr>
              <a:t>Zespół Szkół Zawodowych 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im. Kazimierza Pułaskiego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 w Gorlicach</a:t>
            </a:r>
            <a:endParaRPr lang="pl-PL" sz="2400" b="1" dirty="0">
              <a:latin typeface="Arial Black" pitchFamily="34" charset="0"/>
            </a:endParaRPr>
          </a:p>
        </p:txBody>
      </p:sp>
      <p:graphicFrame>
        <p:nvGraphicFramePr>
          <p:cNvPr id="7" name="Wykres 6"/>
          <p:cNvGraphicFramePr/>
          <p:nvPr/>
        </p:nvGraphicFramePr>
        <p:xfrm>
          <a:off x="0" y="1556793"/>
          <a:ext cx="9144000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pulask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6" y="116632"/>
            <a:ext cx="1314451" cy="1295400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1547664" y="188643"/>
            <a:ext cx="5112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latin typeface="Arial Black" pitchFamily="34" charset="0"/>
              </a:rPr>
              <a:t>Zespół Szkół Zawodowych 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im. Kazimierza Pułaskiego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 w Gorlicach</a:t>
            </a:r>
            <a:endParaRPr lang="pl-PL" sz="2400" b="1" dirty="0">
              <a:latin typeface="Arial Black" pitchFamily="34" charset="0"/>
            </a:endParaRPr>
          </a:p>
        </p:txBody>
      </p:sp>
      <p:graphicFrame>
        <p:nvGraphicFramePr>
          <p:cNvPr id="7" name="Wykres 6"/>
          <p:cNvGraphicFramePr/>
          <p:nvPr/>
        </p:nvGraphicFramePr>
        <p:xfrm>
          <a:off x="0" y="1556793"/>
          <a:ext cx="9144000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pulask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6" y="116632"/>
            <a:ext cx="1314451" cy="1295400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1547664" y="188643"/>
            <a:ext cx="5112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latin typeface="Arial Black" pitchFamily="34" charset="0"/>
              </a:rPr>
              <a:t>Zespół Szkół Zawodowych 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im. Kazimierza Pułaskiego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 w Gorlicach</a:t>
            </a:r>
            <a:endParaRPr lang="pl-PL" sz="2400" b="1" dirty="0">
              <a:latin typeface="Arial Black" pitchFamily="34" charset="0"/>
            </a:endParaRPr>
          </a:p>
        </p:txBody>
      </p:sp>
      <p:graphicFrame>
        <p:nvGraphicFramePr>
          <p:cNvPr id="7" name="Wykres 6"/>
          <p:cNvGraphicFramePr/>
          <p:nvPr/>
        </p:nvGraphicFramePr>
        <p:xfrm>
          <a:off x="0" y="1556793"/>
          <a:ext cx="9144000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pulask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6" y="116632"/>
            <a:ext cx="1314451" cy="1295400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1547664" y="188643"/>
            <a:ext cx="5112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latin typeface="Arial Black" pitchFamily="34" charset="0"/>
              </a:rPr>
              <a:t>Zespół Szkół Zawodowych 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im. Kazimierza Pułaskiego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 w Gorlicach</a:t>
            </a:r>
            <a:endParaRPr lang="pl-PL" sz="2400" b="1" dirty="0">
              <a:latin typeface="Arial Black" pitchFamily="34" charset="0"/>
            </a:endParaRPr>
          </a:p>
        </p:txBody>
      </p:sp>
      <p:graphicFrame>
        <p:nvGraphicFramePr>
          <p:cNvPr id="7" name="Wykres 6"/>
          <p:cNvGraphicFramePr/>
          <p:nvPr/>
        </p:nvGraphicFramePr>
        <p:xfrm>
          <a:off x="0" y="1556792"/>
          <a:ext cx="9144000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pulask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6" y="116632"/>
            <a:ext cx="1314451" cy="1295400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1547664" y="188643"/>
            <a:ext cx="5112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latin typeface="Arial Black" pitchFamily="34" charset="0"/>
              </a:rPr>
              <a:t>Zespół Szkół Zawodowych 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im. Kazimierza Pułaskiego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 w Gorlicach</a:t>
            </a:r>
            <a:endParaRPr lang="pl-PL" sz="2400" b="1" dirty="0">
              <a:latin typeface="Arial Black" pitchFamily="34" charset="0"/>
            </a:endParaRPr>
          </a:p>
        </p:txBody>
      </p:sp>
      <p:graphicFrame>
        <p:nvGraphicFramePr>
          <p:cNvPr id="7" name="Wykres 6"/>
          <p:cNvGraphicFramePr/>
          <p:nvPr/>
        </p:nvGraphicFramePr>
        <p:xfrm>
          <a:off x="0" y="1556793"/>
          <a:ext cx="9144000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pulask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6" y="116632"/>
            <a:ext cx="1314451" cy="1295400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1547664" y="188643"/>
            <a:ext cx="5112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latin typeface="Arial Black" pitchFamily="34" charset="0"/>
              </a:rPr>
              <a:t>Zespół Szkół Zawodowych 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im. Kazimierza Pułaskiego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 w Gorlicach</a:t>
            </a:r>
            <a:endParaRPr lang="pl-PL" sz="2400" b="1" dirty="0">
              <a:latin typeface="Arial Black" pitchFamily="34" charset="0"/>
            </a:endParaRPr>
          </a:p>
        </p:txBody>
      </p:sp>
      <p:graphicFrame>
        <p:nvGraphicFramePr>
          <p:cNvPr id="7" name="Wykres 6"/>
          <p:cNvGraphicFramePr/>
          <p:nvPr/>
        </p:nvGraphicFramePr>
        <p:xfrm>
          <a:off x="0" y="1556793"/>
          <a:ext cx="9144000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pulask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6" y="116632"/>
            <a:ext cx="1314451" cy="1295400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1547664" y="188643"/>
            <a:ext cx="5112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latin typeface="Arial Black" pitchFamily="34" charset="0"/>
              </a:rPr>
              <a:t>Zespół Szkół Zawodowych 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im. Kazimierza Pułaskiego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 w Gorlicach</a:t>
            </a:r>
            <a:endParaRPr lang="pl-PL" sz="2400" b="1" dirty="0">
              <a:latin typeface="Arial Black" pitchFamily="34" charset="0"/>
            </a:endParaRPr>
          </a:p>
        </p:txBody>
      </p:sp>
      <p:graphicFrame>
        <p:nvGraphicFramePr>
          <p:cNvPr id="7" name="Wykres 6"/>
          <p:cNvGraphicFramePr/>
          <p:nvPr/>
        </p:nvGraphicFramePr>
        <p:xfrm>
          <a:off x="0" y="1556793"/>
          <a:ext cx="9144000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pulask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6" y="116632"/>
            <a:ext cx="1314451" cy="1295400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1547664" y="116636"/>
            <a:ext cx="60486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latin typeface="Arial Black" pitchFamily="34" charset="0"/>
              </a:rPr>
              <a:t>Zespół Szkół Zawodowych 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im. Kazimierza Pułaskiego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 w Gorlicach</a:t>
            </a:r>
            <a:endParaRPr lang="pl-PL" sz="2400" b="1" dirty="0">
              <a:latin typeface="Arial Black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0" y="1988840"/>
            <a:ext cx="914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W ankiecie </a:t>
            </a: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pl-PL" sz="4000" b="1" dirty="0" smtClean="0">
                <a:latin typeface="Times New Roman" pitchFamily="18" charset="0"/>
                <a:cs typeface="Times New Roman" pitchFamily="18" charset="0"/>
              </a:rPr>
              <a:t>Opinia o szkole</a:t>
            </a: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” przeprowadzonej wśród uczniów Technikum wzięło </a:t>
            </a: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udział </a:t>
            </a: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osób.</a:t>
            </a:r>
          </a:p>
          <a:p>
            <a:pPr algn="just"/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Na wykresach kołowych przedstawiono wyniki ankiety dla poszczególnych pytań oraz ilość osób, które zaznaczały daną odpowiedź.</a:t>
            </a:r>
            <a:endParaRPr lang="pl-PL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l-PL" sz="3600" dirty="0" smtClean="0"/>
          </a:p>
          <a:p>
            <a:pPr algn="just"/>
            <a:endParaRPr lang="pl-PL" sz="36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pulask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6" y="116632"/>
            <a:ext cx="1314451" cy="1295400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1547664" y="188643"/>
            <a:ext cx="5112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latin typeface="Arial Black" pitchFamily="34" charset="0"/>
              </a:rPr>
              <a:t>Zespół Szkół Zawodowych 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im. Kazimierza Pułaskiego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 w Gorlicach</a:t>
            </a:r>
            <a:endParaRPr lang="pl-PL" sz="2400" b="1" dirty="0">
              <a:latin typeface="Arial Black" pitchFamily="34" charset="0"/>
            </a:endParaRPr>
          </a:p>
        </p:txBody>
      </p:sp>
      <p:graphicFrame>
        <p:nvGraphicFramePr>
          <p:cNvPr id="7" name="Wykres 6"/>
          <p:cNvGraphicFramePr/>
          <p:nvPr/>
        </p:nvGraphicFramePr>
        <p:xfrm>
          <a:off x="0" y="1556793"/>
          <a:ext cx="9144000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pulask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6" y="116632"/>
            <a:ext cx="1314451" cy="1295400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1547664" y="188643"/>
            <a:ext cx="5112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latin typeface="Arial Black" pitchFamily="34" charset="0"/>
              </a:rPr>
              <a:t>Zespół Szkół Zawodowych 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im. Kazimierza Pułaskiego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 w Gorlicach</a:t>
            </a:r>
            <a:endParaRPr lang="pl-PL" sz="2400" b="1" dirty="0">
              <a:latin typeface="Arial Black" pitchFamily="34" charset="0"/>
            </a:endParaRPr>
          </a:p>
        </p:txBody>
      </p:sp>
      <p:graphicFrame>
        <p:nvGraphicFramePr>
          <p:cNvPr id="7" name="Wykres 6"/>
          <p:cNvGraphicFramePr/>
          <p:nvPr/>
        </p:nvGraphicFramePr>
        <p:xfrm>
          <a:off x="0" y="1556793"/>
          <a:ext cx="9144000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pulask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6" y="116632"/>
            <a:ext cx="1314451" cy="1295400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1547664" y="188643"/>
            <a:ext cx="5112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latin typeface="Arial Black" pitchFamily="34" charset="0"/>
              </a:rPr>
              <a:t>Zespół Szkół Zawodowych 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im. Kazimierza Pułaskiego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 w Gorlicach</a:t>
            </a:r>
            <a:endParaRPr lang="pl-PL" sz="2400" b="1" dirty="0">
              <a:latin typeface="Arial Black" pitchFamily="34" charset="0"/>
            </a:endParaRPr>
          </a:p>
        </p:txBody>
      </p:sp>
      <p:graphicFrame>
        <p:nvGraphicFramePr>
          <p:cNvPr id="7" name="Wykres 6"/>
          <p:cNvGraphicFramePr/>
          <p:nvPr/>
        </p:nvGraphicFramePr>
        <p:xfrm>
          <a:off x="0" y="1556793"/>
          <a:ext cx="9144000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pulask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6" y="116632"/>
            <a:ext cx="1314451" cy="1295400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1547664" y="188643"/>
            <a:ext cx="5112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latin typeface="Arial Black" pitchFamily="34" charset="0"/>
              </a:rPr>
              <a:t>Zespół Szkół Zawodowych 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im. Kazimierza Pułaskiego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 w Gorlicach</a:t>
            </a:r>
            <a:endParaRPr lang="pl-PL" sz="2400" b="1" dirty="0">
              <a:latin typeface="Arial Black" pitchFamily="34" charset="0"/>
            </a:endParaRPr>
          </a:p>
        </p:txBody>
      </p:sp>
      <p:graphicFrame>
        <p:nvGraphicFramePr>
          <p:cNvPr id="7" name="Wykres 6"/>
          <p:cNvGraphicFramePr/>
          <p:nvPr/>
        </p:nvGraphicFramePr>
        <p:xfrm>
          <a:off x="0" y="1556793"/>
          <a:ext cx="9144000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pulask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6" y="116632"/>
            <a:ext cx="1314451" cy="1295400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1547664" y="188643"/>
            <a:ext cx="5112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latin typeface="Arial Black" pitchFamily="34" charset="0"/>
              </a:rPr>
              <a:t>Zespół Szkół Zawodowych 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im. Kazimierza Pułaskiego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 w Gorlicach</a:t>
            </a:r>
            <a:endParaRPr lang="pl-PL" sz="2400" b="1" dirty="0">
              <a:latin typeface="Arial Black" pitchFamily="34" charset="0"/>
            </a:endParaRPr>
          </a:p>
        </p:txBody>
      </p:sp>
      <p:graphicFrame>
        <p:nvGraphicFramePr>
          <p:cNvPr id="7" name="Wykres 6"/>
          <p:cNvGraphicFramePr/>
          <p:nvPr/>
        </p:nvGraphicFramePr>
        <p:xfrm>
          <a:off x="0" y="1556793"/>
          <a:ext cx="9144000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pulask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6" y="116632"/>
            <a:ext cx="1314451" cy="1295400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1547664" y="188643"/>
            <a:ext cx="5112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latin typeface="Arial Black" pitchFamily="34" charset="0"/>
              </a:rPr>
              <a:t>Zespół Szkół Zawodowych 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im. Kazimierza Pułaskiego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 w Gorlicach</a:t>
            </a:r>
            <a:endParaRPr lang="pl-PL" sz="2400" b="1" dirty="0">
              <a:latin typeface="Arial Black" pitchFamily="34" charset="0"/>
            </a:endParaRPr>
          </a:p>
        </p:txBody>
      </p:sp>
      <p:graphicFrame>
        <p:nvGraphicFramePr>
          <p:cNvPr id="7" name="Wykres 6"/>
          <p:cNvGraphicFramePr/>
          <p:nvPr/>
        </p:nvGraphicFramePr>
        <p:xfrm>
          <a:off x="0" y="1556792"/>
          <a:ext cx="9144000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pulask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6" y="116632"/>
            <a:ext cx="1314451" cy="1295400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1547664" y="188643"/>
            <a:ext cx="5112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latin typeface="Arial Black" pitchFamily="34" charset="0"/>
              </a:rPr>
              <a:t>Zespół Szkół Zawodowych 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im. Kazimierza Pułaskiego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 w Gorlicach</a:t>
            </a:r>
            <a:endParaRPr lang="pl-PL" sz="2400" b="1" dirty="0">
              <a:latin typeface="Arial Black" pitchFamily="34" charset="0"/>
            </a:endParaRPr>
          </a:p>
        </p:txBody>
      </p:sp>
      <p:graphicFrame>
        <p:nvGraphicFramePr>
          <p:cNvPr id="7" name="Wykres 6"/>
          <p:cNvGraphicFramePr/>
          <p:nvPr/>
        </p:nvGraphicFramePr>
        <p:xfrm>
          <a:off x="0" y="1556793"/>
          <a:ext cx="9144000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pulask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6" y="116632"/>
            <a:ext cx="1314451" cy="1295400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1547664" y="188643"/>
            <a:ext cx="5112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latin typeface="Arial Black" pitchFamily="34" charset="0"/>
              </a:rPr>
              <a:t>Zespół Szkół Zawodowych 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im. Kazimierza Pułaskiego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 w Gorlicach</a:t>
            </a:r>
            <a:endParaRPr lang="pl-PL" sz="2400" b="1" dirty="0">
              <a:latin typeface="Arial Black" pitchFamily="34" charset="0"/>
            </a:endParaRPr>
          </a:p>
        </p:txBody>
      </p:sp>
      <p:graphicFrame>
        <p:nvGraphicFramePr>
          <p:cNvPr id="7" name="Wykres 6"/>
          <p:cNvGraphicFramePr/>
          <p:nvPr/>
        </p:nvGraphicFramePr>
        <p:xfrm>
          <a:off x="0" y="1556793"/>
          <a:ext cx="9144000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pulask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6" y="116632"/>
            <a:ext cx="1314451" cy="1295400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1547664" y="188643"/>
            <a:ext cx="5112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latin typeface="Arial Black" pitchFamily="34" charset="0"/>
              </a:rPr>
              <a:t>Zespół Szkół Zawodowych 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im. Kazimierza Pułaskiego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 w Gorlicach</a:t>
            </a:r>
            <a:endParaRPr lang="pl-PL" sz="2400" b="1" dirty="0">
              <a:latin typeface="Arial Black" pitchFamily="34" charset="0"/>
            </a:endParaRPr>
          </a:p>
        </p:txBody>
      </p:sp>
      <p:graphicFrame>
        <p:nvGraphicFramePr>
          <p:cNvPr id="7" name="Wykres 6"/>
          <p:cNvGraphicFramePr/>
          <p:nvPr/>
        </p:nvGraphicFramePr>
        <p:xfrm>
          <a:off x="0" y="1556793"/>
          <a:ext cx="9144000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pulask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6" y="116632"/>
            <a:ext cx="1314451" cy="1295400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1547664" y="116636"/>
            <a:ext cx="60486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latin typeface="Arial Black" pitchFamily="34" charset="0"/>
              </a:rPr>
              <a:t>Zespół Szkół Zawodowych 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im. Kazimierza Pułaskiego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 w Gorlicach</a:t>
            </a:r>
            <a:endParaRPr lang="pl-PL" sz="2400" b="1" dirty="0">
              <a:latin typeface="Arial Black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0" y="1988840"/>
            <a:ext cx="91440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W ankiecie </a:t>
            </a: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pl-PL" sz="4000" b="1" dirty="0" smtClean="0">
                <a:latin typeface="Times New Roman" pitchFamily="18" charset="0"/>
                <a:cs typeface="Times New Roman" pitchFamily="18" charset="0"/>
              </a:rPr>
              <a:t>Opinia o szkole</a:t>
            </a: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” przeprowadzonej wśród uczniów Zasadniczej Szkoły Zawodowej wzięło </a:t>
            </a: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udział </a:t>
            </a: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228</a:t>
            </a: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osób.</a:t>
            </a:r>
          </a:p>
          <a:p>
            <a:pPr algn="just"/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Na wykresach kołowych przedstawiono wyniki ankiety dla poszczególnych pytań oraz ilość osób, które zaznaczały daną odpowiedź.</a:t>
            </a:r>
            <a:endParaRPr lang="pl-PL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l-PL" sz="3600" dirty="0" smtClean="0"/>
          </a:p>
          <a:p>
            <a:pPr algn="just"/>
            <a:endParaRPr lang="pl-PL" sz="36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pulask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6" y="116632"/>
            <a:ext cx="1314451" cy="1295400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1547664" y="188643"/>
            <a:ext cx="5112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latin typeface="Arial Black" pitchFamily="34" charset="0"/>
              </a:rPr>
              <a:t>Zespół Szkół Zawodowych 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im. Kazimierza Pułaskiego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 w Gorlicach</a:t>
            </a:r>
            <a:endParaRPr lang="pl-PL" sz="2400" b="1" dirty="0">
              <a:latin typeface="Arial Black" pitchFamily="34" charset="0"/>
            </a:endParaRPr>
          </a:p>
        </p:txBody>
      </p:sp>
      <p:graphicFrame>
        <p:nvGraphicFramePr>
          <p:cNvPr id="7" name="Wykres 6"/>
          <p:cNvGraphicFramePr/>
          <p:nvPr/>
        </p:nvGraphicFramePr>
        <p:xfrm>
          <a:off x="0" y="1556793"/>
          <a:ext cx="9144000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pulask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6" y="116632"/>
            <a:ext cx="1314451" cy="1295400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1547664" y="188643"/>
            <a:ext cx="5112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latin typeface="Arial Black" pitchFamily="34" charset="0"/>
              </a:rPr>
              <a:t>Zespół Szkół Zawodowych 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im. Kazimierza Pułaskiego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 w Gorlicach</a:t>
            </a:r>
            <a:endParaRPr lang="pl-PL" sz="2400" b="1" dirty="0">
              <a:latin typeface="Arial Black" pitchFamily="34" charset="0"/>
            </a:endParaRPr>
          </a:p>
        </p:txBody>
      </p:sp>
      <p:graphicFrame>
        <p:nvGraphicFramePr>
          <p:cNvPr id="7" name="Wykres 6"/>
          <p:cNvGraphicFramePr/>
          <p:nvPr/>
        </p:nvGraphicFramePr>
        <p:xfrm>
          <a:off x="0" y="1556793"/>
          <a:ext cx="9144000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pulask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6" y="116632"/>
            <a:ext cx="1314451" cy="1295400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1547664" y="188643"/>
            <a:ext cx="5112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latin typeface="Arial Black" pitchFamily="34" charset="0"/>
              </a:rPr>
              <a:t>Zespół Szkół Zawodowych 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im. Kazimierza Pułaskiego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 w Gorlicach</a:t>
            </a:r>
            <a:endParaRPr lang="pl-PL" sz="2400" b="1" dirty="0">
              <a:latin typeface="Arial Black" pitchFamily="34" charset="0"/>
            </a:endParaRPr>
          </a:p>
        </p:txBody>
      </p:sp>
      <p:graphicFrame>
        <p:nvGraphicFramePr>
          <p:cNvPr id="7" name="Wykres 6"/>
          <p:cNvGraphicFramePr/>
          <p:nvPr/>
        </p:nvGraphicFramePr>
        <p:xfrm>
          <a:off x="0" y="1556793"/>
          <a:ext cx="9144000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pulask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6" y="116632"/>
            <a:ext cx="1314451" cy="1295400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1547664" y="188643"/>
            <a:ext cx="5112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latin typeface="Arial Black" pitchFamily="34" charset="0"/>
              </a:rPr>
              <a:t>Zespół Szkół Zawodowych 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im. Kazimierza Pułaskiego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 w Gorlicach</a:t>
            </a:r>
            <a:endParaRPr lang="pl-PL" sz="2400" b="1" dirty="0">
              <a:latin typeface="Arial Black" pitchFamily="34" charset="0"/>
            </a:endParaRPr>
          </a:p>
        </p:txBody>
      </p:sp>
      <p:graphicFrame>
        <p:nvGraphicFramePr>
          <p:cNvPr id="7" name="Wykres 6"/>
          <p:cNvGraphicFramePr/>
          <p:nvPr/>
        </p:nvGraphicFramePr>
        <p:xfrm>
          <a:off x="0" y="1556793"/>
          <a:ext cx="9144000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pulask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6" y="116632"/>
            <a:ext cx="1314451" cy="1295400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1547664" y="188643"/>
            <a:ext cx="5112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latin typeface="Arial Black" pitchFamily="34" charset="0"/>
              </a:rPr>
              <a:t>Zespół Szkół Zawodowych 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im. Kazimierza Pułaskiego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 w Gorlicach</a:t>
            </a:r>
            <a:endParaRPr lang="pl-PL" sz="2400" b="1" dirty="0">
              <a:latin typeface="Arial Black" pitchFamily="34" charset="0"/>
            </a:endParaRPr>
          </a:p>
        </p:txBody>
      </p:sp>
      <p:graphicFrame>
        <p:nvGraphicFramePr>
          <p:cNvPr id="7" name="Wykres 6"/>
          <p:cNvGraphicFramePr/>
          <p:nvPr/>
        </p:nvGraphicFramePr>
        <p:xfrm>
          <a:off x="0" y="1556793"/>
          <a:ext cx="9144000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pulask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6" y="116632"/>
            <a:ext cx="1314451" cy="1295400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1547664" y="188643"/>
            <a:ext cx="5112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latin typeface="Arial Black" pitchFamily="34" charset="0"/>
              </a:rPr>
              <a:t>Zespół Szkół Zawodowych 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im. Kazimierza Pułaskiego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 w Gorlicach</a:t>
            </a:r>
            <a:endParaRPr lang="pl-PL" sz="2400" b="1" dirty="0">
              <a:latin typeface="Arial Black" pitchFamily="34" charset="0"/>
            </a:endParaRPr>
          </a:p>
        </p:txBody>
      </p:sp>
      <p:graphicFrame>
        <p:nvGraphicFramePr>
          <p:cNvPr id="7" name="Wykres 6"/>
          <p:cNvGraphicFramePr/>
          <p:nvPr/>
        </p:nvGraphicFramePr>
        <p:xfrm>
          <a:off x="0" y="1556792"/>
          <a:ext cx="9144000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pulask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6" y="116632"/>
            <a:ext cx="1314451" cy="1295400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1547664" y="188643"/>
            <a:ext cx="5112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latin typeface="Arial Black" pitchFamily="34" charset="0"/>
              </a:rPr>
              <a:t>Zespół Szkół Zawodowych 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im. Kazimierza Pułaskiego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 w Gorlicach</a:t>
            </a:r>
            <a:endParaRPr lang="pl-PL" sz="2400" b="1" dirty="0">
              <a:latin typeface="Arial Black" pitchFamily="34" charset="0"/>
            </a:endParaRPr>
          </a:p>
        </p:txBody>
      </p:sp>
      <p:graphicFrame>
        <p:nvGraphicFramePr>
          <p:cNvPr id="7" name="Wykres 6"/>
          <p:cNvGraphicFramePr/>
          <p:nvPr/>
        </p:nvGraphicFramePr>
        <p:xfrm>
          <a:off x="0" y="1556793"/>
          <a:ext cx="9144000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pulask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6" y="116632"/>
            <a:ext cx="1314451" cy="1295400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1547664" y="188643"/>
            <a:ext cx="5112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latin typeface="Arial Black" pitchFamily="34" charset="0"/>
              </a:rPr>
              <a:t>Zespół Szkół Zawodowych 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im. Kazimierza Pułaskiego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 w Gorlicach</a:t>
            </a:r>
            <a:endParaRPr lang="pl-PL" sz="2400" b="1" dirty="0">
              <a:latin typeface="Arial Black" pitchFamily="34" charset="0"/>
            </a:endParaRPr>
          </a:p>
        </p:txBody>
      </p:sp>
      <p:graphicFrame>
        <p:nvGraphicFramePr>
          <p:cNvPr id="7" name="Wykres 6"/>
          <p:cNvGraphicFramePr/>
          <p:nvPr/>
        </p:nvGraphicFramePr>
        <p:xfrm>
          <a:off x="0" y="1556793"/>
          <a:ext cx="9144000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pulask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6" y="116632"/>
            <a:ext cx="1314451" cy="1295400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1547664" y="188643"/>
            <a:ext cx="5112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latin typeface="Arial Black" pitchFamily="34" charset="0"/>
              </a:rPr>
              <a:t>Zespół Szkół Zawodowych 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im. Kazimierza Pułaskiego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 w Gorlicach</a:t>
            </a:r>
            <a:endParaRPr lang="pl-PL" sz="2400" b="1" dirty="0">
              <a:latin typeface="Arial Black" pitchFamily="34" charset="0"/>
            </a:endParaRPr>
          </a:p>
        </p:txBody>
      </p:sp>
      <p:graphicFrame>
        <p:nvGraphicFramePr>
          <p:cNvPr id="7" name="Wykres 6"/>
          <p:cNvGraphicFramePr/>
          <p:nvPr/>
        </p:nvGraphicFramePr>
        <p:xfrm>
          <a:off x="0" y="1556793"/>
          <a:ext cx="9144000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pulask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6" y="116632"/>
            <a:ext cx="1314451" cy="1295400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1547664" y="188643"/>
            <a:ext cx="5112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latin typeface="Arial Black" pitchFamily="34" charset="0"/>
              </a:rPr>
              <a:t>Zespół Szkół Zawodowych 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im. Kazimierza Pułaskiego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 w Gorlicach</a:t>
            </a:r>
            <a:endParaRPr lang="pl-PL" sz="2400" b="1" dirty="0">
              <a:latin typeface="Arial Black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683568" y="1988840"/>
            <a:ext cx="77048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8000" b="1" dirty="0" smtClean="0">
                <a:latin typeface="Arial Black" pitchFamily="34" charset="0"/>
              </a:rPr>
              <a:t>Dziękuję </a:t>
            </a:r>
            <a:r>
              <a:rPr lang="pl-PL" sz="8000" b="1" dirty="0" smtClean="0">
                <a:latin typeface="Arial Black" pitchFamily="34" charset="0"/>
              </a:rPr>
              <a:t>za uwagę.</a:t>
            </a:r>
            <a:endParaRPr lang="pl-PL" sz="8000" b="1" dirty="0">
              <a:latin typeface="Arial Black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pulask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6" y="116632"/>
            <a:ext cx="1314451" cy="1295400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1547664" y="188643"/>
            <a:ext cx="5112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latin typeface="Arial Black" pitchFamily="34" charset="0"/>
              </a:rPr>
              <a:t>Zespół Szkół Zawodowych 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im. Kazimierza Pułaskiego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 w Gorlicach</a:t>
            </a:r>
            <a:endParaRPr lang="pl-PL" sz="2400" b="1" dirty="0">
              <a:latin typeface="Arial Black" pitchFamily="34" charset="0"/>
            </a:endParaRPr>
          </a:p>
        </p:txBody>
      </p:sp>
      <p:graphicFrame>
        <p:nvGraphicFramePr>
          <p:cNvPr id="7" name="Wykres 6"/>
          <p:cNvGraphicFramePr/>
          <p:nvPr/>
        </p:nvGraphicFramePr>
        <p:xfrm>
          <a:off x="0" y="1556793"/>
          <a:ext cx="9144000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pulask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6" y="116632"/>
            <a:ext cx="1314451" cy="1295400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1547664" y="188643"/>
            <a:ext cx="5112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latin typeface="Arial Black" pitchFamily="34" charset="0"/>
              </a:rPr>
              <a:t>Zespół Szkół Zawodowych 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im. Kazimierza Pułaskiego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 w Gorlicach</a:t>
            </a:r>
            <a:endParaRPr lang="pl-PL" sz="2400" b="1" dirty="0">
              <a:latin typeface="Arial Black" pitchFamily="34" charset="0"/>
            </a:endParaRPr>
          </a:p>
        </p:txBody>
      </p:sp>
      <p:graphicFrame>
        <p:nvGraphicFramePr>
          <p:cNvPr id="7" name="Wykres 6"/>
          <p:cNvGraphicFramePr/>
          <p:nvPr/>
        </p:nvGraphicFramePr>
        <p:xfrm>
          <a:off x="0" y="1556793"/>
          <a:ext cx="9144000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pulask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6" y="116632"/>
            <a:ext cx="1314451" cy="1295400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1547664" y="188643"/>
            <a:ext cx="5112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latin typeface="Arial Black" pitchFamily="34" charset="0"/>
              </a:rPr>
              <a:t>Zespół Szkół Zawodowych 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im. Kazimierza Pułaskiego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 w Gorlicach</a:t>
            </a:r>
            <a:endParaRPr lang="pl-PL" sz="2400" b="1" dirty="0">
              <a:latin typeface="Arial Black" pitchFamily="34" charset="0"/>
            </a:endParaRPr>
          </a:p>
        </p:txBody>
      </p:sp>
      <p:graphicFrame>
        <p:nvGraphicFramePr>
          <p:cNvPr id="7" name="Wykres 6"/>
          <p:cNvGraphicFramePr/>
          <p:nvPr/>
        </p:nvGraphicFramePr>
        <p:xfrm>
          <a:off x="0" y="1556792"/>
          <a:ext cx="9144000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pulask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6" y="116632"/>
            <a:ext cx="1314451" cy="1295400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1547664" y="188643"/>
            <a:ext cx="5112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latin typeface="Arial Black" pitchFamily="34" charset="0"/>
              </a:rPr>
              <a:t>Zespół Szkół Zawodowych 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im. Kazimierza Pułaskiego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 w Gorlicach</a:t>
            </a:r>
            <a:endParaRPr lang="pl-PL" sz="2400" b="1" dirty="0">
              <a:latin typeface="Arial Black" pitchFamily="34" charset="0"/>
            </a:endParaRPr>
          </a:p>
        </p:txBody>
      </p:sp>
      <p:graphicFrame>
        <p:nvGraphicFramePr>
          <p:cNvPr id="7" name="Wykres 6"/>
          <p:cNvGraphicFramePr/>
          <p:nvPr/>
        </p:nvGraphicFramePr>
        <p:xfrm>
          <a:off x="0" y="1556793"/>
          <a:ext cx="9144000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pulask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6" y="116632"/>
            <a:ext cx="1314451" cy="1295400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1547664" y="188643"/>
            <a:ext cx="5112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latin typeface="Arial Black" pitchFamily="34" charset="0"/>
              </a:rPr>
              <a:t>Zespół Szkół Zawodowych 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im. Kazimierza Pułaskiego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 w Gorlicach</a:t>
            </a:r>
            <a:endParaRPr lang="pl-PL" sz="2400" b="1" dirty="0">
              <a:latin typeface="Arial Black" pitchFamily="34" charset="0"/>
            </a:endParaRPr>
          </a:p>
        </p:txBody>
      </p:sp>
      <p:graphicFrame>
        <p:nvGraphicFramePr>
          <p:cNvPr id="7" name="Wykres 6"/>
          <p:cNvGraphicFramePr/>
          <p:nvPr/>
        </p:nvGraphicFramePr>
        <p:xfrm>
          <a:off x="0" y="1556793"/>
          <a:ext cx="9144000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pulask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6" y="116632"/>
            <a:ext cx="1314451" cy="1295400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1547664" y="188643"/>
            <a:ext cx="5112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latin typeface="Arial Black" pitchFamily="34" charset="0"/>
              </a:rPr>
              <a:t>Zespół Szkół Zawodowych 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im. Kazimierza Pułaskiego</a:t>
            </a:r>
          </a:p>
          <a:p>
            <a:pPr algn="ctr"/>
            <a:r>
              <a:rPr lang="pl-PL" sz="2400" b="1" dirty="0" smtClean="0">
                <a:latin typeface="Arial Black" pitchFamily="34" charset="0"/>
              </a:rPr>
              <a:t> w Gorlicach</a:t>
            </a:r>
            <a:endParaRPr lang="pl-PL" sz="2400" b="1" dirty="0">
              <a:latin typeface="Arial Black" pitchFamily="34" charset="0"/>
            </a:endParaRPr>
          </a:p>
        </p:txBody>
      </p:sp>
      <p:graphicFrame>
        <p:nvGraphicFramePr>
          <p:cNvPr id="7" name="Wykres 6"/>
          <p:cNvGraphicFramePr/>
          <p:nvPr/>
        </p:nvGraphicFramePr>
        <p:xfrm>
          <a:off x="0" y="1556793"/>
          <a:ext cx="9144000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CFA5F52AA0A00C4CBEF2A37681B2318F04009FDCD24A096B5E4C8184D4910FEB1A76" ma:contentTypeVersion="31" ma:contentTypeDescription="Create a new document." ma:contentTypeScope="" ma:versionID="49a9fa219d597f03c8ca2440ab917100"/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Props1.xml><?xml version="1.0" encoding="utf-8"?>
<ds:datastoreItem xmlns:ds="http://schemas.openxmlformats.org/officeDocument/2006/customXml" ds:itemID="{93E5FFD0-3B82-4939-9715-AE6FED7F0B3E}">
  <ds:schemaRefs>
    <ds:schemaRef ds:uri="http://schemas.microsoft.com/office/2006/metadata/contentType"/>
    <ds:schemaRef ds:uri="http://schemas.microsoft.com/office/2006/metadata/properties/metaAttributes"/>
  </ds:schemaRefs>
</ds:datastoreItem>
</file>

<file path=customXml/itemProps2.xml><?xml version="1.0" encoding="utf-8"?>
<ds:datastoreItem xmlns:ds="http://schemas.openxmlformats.org/officeDocument/2006/customXml" ds:itemID="{65090531-93D8-424A-937F-CCAAE1F3612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1A600C5-04F1-418A-80D9-96705CBA42E6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DesignTemplate</Template>
  <TotalTime>0</TotalTime>
  <Words>895</Words>
  <Application>Microsoft Office PowerPoint</Application>
  <PresentationFormat>Pokaz na ekranie (4:3)</PresentationFormat>
  <Paragraphs>169</Paragraphs>
  <Slides>37</Slides>
  <Notes>37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37</vt:i4>
      </vt:variant>
    </vt:vector>
  </HeadingPairs>
  <TitlesOfParts>
    <vt:vector size="38" baseType="lpstr">
      <vt:lpstr>DesignTemplate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  <vt:lpstr>Slajd 19</vt:lpstr>
      <vt:lpstr>Slajd 20</vt:lpstr>
      <vt:lpstr>Slajd 21</vt:lpstr>
      <vt:lpstr>Slajd 22</vt:lpstr>
      <vt:lpstr>Slajd 23</vt:lpstr>
      <vt:lpstr>Slajd 24</vt:lpstr>
      <vt:lpstr>Slajd 25</vt:lpstr>
      <vt:lpstr>Slajd 26</vt:lpstr>
      <vt:lpstr>Slajd 27</vt:lpstr>
      <vt:lpstr>Slajd 28</vt:lpstr>
      <vt:lpstr>Slajd 29</vt:lpstr>
      <vt:lpstr>Slajd 30</vt:lpstr>
      <vt:lpstr>Slajd 31</vt:lpstr>
      <vt:lpstr>Slajd 32</vt:lpstr>
      <vt:lpstr>Slajd 33</vt:lpstr>
      <vt:lpstr>Slajd 34</vt:lpstr>
      <vt:lpstr>Slajd 35</vt:lpstr>
      <vt:lpstr>Slajd 36</vt:lpstr>
      <vt:lpstr>Slajd 37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2012-03-03T08:55:11Z</dcterms:created>
  <dcterms:modified xsi:type="dcterms:W3CDTF">2017-02-15T10:48:32Z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TC100738469990</vt:lpwstr>
  </property>
</Properties>
</file>